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5"/>
    <p:sldMasterId id="2147483774" r:id="rId6"/>
  </p:sldMasterIdLst>
  <p:notesMasterIdLst>
    <p:notesMasterId r:id="rId30"/>
  </p:notesMasterIdLst>
  <p:handoutMasterIdLst>
    <p:handoutMasterId r:id="rId31"/>
  </p:handoutMasterIdLst>
  <p:sldIdLst>
    <p:sldId id="432" r:id="rId7"/>
    <p:sldId id="600" r:id="rId8"/>
    <p:sldId id="541" r:id="rId9"/>
    <p:sldId id="601" r:id="rId10"/>
    <p:sldId id="602" r:id="rId11"/>
    <p:sldId id="603" r:id="rId12"/>
    <p:sldId id="604" r:id="rId13"/>
    <p:sldId id="605" r:id="rId14"/>
    <p:sldId id="606" r:id="rId15"/>
    <p:sldId id="607" r:id="rId16"/>
    <p:sldId id="608" r:id="rId17"/>
    <p:sldId id="610" r:id="rId18"/>
    <p:sldId id="609" r:id="rId19"/>
    <p:sldId id="621" r:id="rId20"/>
    <p:sldId id="625" r:id="rId21"/>
    <p:sldId id="614" r:id="rId22"/>
    <p:sldId id="615" r:id="rId23"/>
    <p:sldId id="616" r:id="rId24"/>
    <p:sldId id="617" r:id="rId25"/>
    <p:sldId id="618" r:id="rId26"/>
    <p:sldId id="619" r:id="rId27"/>
    <p:sldId id="620" r:id="rId28"/>
    <p:sldId id="624" r:id="rId29"/>
  </p:sldIdLst>
  <p:sldSz cx="9144000" cy="6858000" type="screen4x3"/>
  <p:notesSz cx="7053263" cy="9372600"/>
  <p:custDataLst>
    <p:tags r:id="rId32"/>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MC" initials="U" lastIdx="3" clrIdx="0"/>
  <p:cmAuthor id="1" name="Jonathan Lucas (US - NC)" initials="JL" lastIdx="1" clrIdx="1"/>
  <p:cmAuthor id="2" name="Ashley Mayo" initials="AM" lastIdx="33" clrIdx="2">
    <p:extLst/>
  </p:cmAuthor>
  <p:cmAuthor id="3" name="Jennifer Balkus" initials="" lastIdx="0" clrIdx="3"/>
  <p:cmAuthor id="4" name="Rachel Scheckter" initials="RS" lastIdx="9" clrIdx="4">
    <p:extLst>
      <p:ext uri="{19B8F6BF-5375-455C-9EA6-DF929625EA0E}">
        <p15:presenceInfo xmlns:p15="http://schemas.microsoft.com/office/powerpoint/2012/main" userId="S-1-5-21-3803739944-511804359-1636214392-17840" providerId="AD"/>
      </p:ext>
    </p:extLst>
  </p:cmAuthor>
  <p:cmAuthor id="5" name="Morgan Garcia" initials="MG" lastIdx="6" clrIdx="5">
    <p:extLst>
      <p:ext uri="{19B8F6BF-5375-455C-9EA6-DF929625EA0E}">
        <p15:presenceInfo xmlns:p15="http://schemas.microsoft.com/office/powerpoint/2012/main" userId="S-1-5-21-3803739944-511804359-1636214392-39469" providerId="AD"/>
      </p:ext>
    </p:extLst>
  </p:cmAuthor>
  <p:cmAuthor id="6" name="Morgan Garcia" initials="MG [2]" lastIdx="5" clrIdx="6">
    <p:extLst>
      <p:ext uri="{19B8F6BF-5375-455C-9EA6-DF929625EA0E}">
        <p15:presenceInfo xmlns:p15="http://schemas.microsoft.com/office/powerpoint/2012/main" userId="S-1-5-21-3003367119-45151493-406046460-405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740074"/>
    <a:srgbClr val="92D050"/>
    <a:srgbClr val="F3F3F3"/>
    <a:srgbClr val="F0DCF0"/>
    <a:srgbClr val="FFE1FF"/>
    <a:srgbClr val="9A004D"/>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69204" autoAdjust="0"/>
  </p:normalViewPr>
  <p:slideViewPr>
    <p:cSldViewPr>
      <p:cViewPr varScale="1">
        <p:scale>
          <a:sx n="51" d="100"/>
          <a:sy n="51" d="100"/>
        </p:scale>
        <p:origin x="198" y="78"/>
      </p:cViewPr>
      <p:guideLst>
        <p:guide orient="horz" pos="2160"/>
        <p:guide pos="2880"/>
      </p:guideLst>
    </p:cSldViewPr>
  </p:slideViewPr>
  <p:outlineViewPr>
    <p:cViewPr>
      <p:scale>
        <a:sx n="33" d="100"/>
        <a:sy n="33" d="100"/>
      </p:scale>
      <p:origin x="0" y="-246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56255" cy="46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2" tIns="46961" rIns="93922" bIns="46961" numCol="1" anchor="t" anchorCtr="0" compatLnSpc="1">
            <a:prstTxWarp prst="textNoShape">
              <a:avLst/>
            </a:prstTxWarp>
          </a:bodyPr>
          <a:lstStyle>
            <a:lvl1pPr defTabSz="938666" eaLnBrk="1" hangingPunct="1">
              <a:defRPr sz="1200">
                <a:latin typeface="Arial" charset="0"/>
              </a:defRPr>
            </a:lvl1pPr>
          </a:lstStyle>
          <a:p>
            <a:endParaRPr lang="en-US"/>
          </a:p>
        </p:txBody>
      </p:sp>
      <p:sp>
        <p:nvSpPr>
          <p:cNvPr id="60419" name="Rectangle 3"/>
          <p:cNvSpPr>
            <a:spLocks noGrp="1" noChangeArrowheads="1"/>
          </p:cNvSpPr>
          <p:nvPr>
            <p:ph type="dt" sz="quarter" idx="1"/>
          </p:nvPr>
        </p:nvSpPr>
        <p:spPr bwMode="auto">
          <a:xfrm>
            <a:off x="3995416" y="0"/>
            <a:ext cx="3056255" cy="46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2" tIns="46961" rIns="93922" bIns="46961" numCol="1" anchor="t" anchorCtr="0" compatLnSpc="1">
            <a:prstTxWarp prst="textNoShape">
              <a:avLst/>
            </a:prstTxWarp>
          </a:bodyPr>
          <a:lstStyle>
            <a:lvl1pPr algn="r" defTabSz="938666" eaLnBrk="1" hangingPunct="1">
              <a:defRPr sz="1200">
                <a:latin typeface="Arial" charset="0"/>
              </a:defRPr>
            </a:lvl1pPr>
          </a:lstStyle>
          <a:p>
            <a:endParaRPr lang="en-US"/>
          </a:p>
        </p:txBody>
      </p:sp>
      <p:sp>
        <p:nvSpPr>
          <p:cNvPr id="60420" name="Rectangle 4"/>
          <p:cNvSpPr>
            <a:spLocks noGrp="1" noChangeArrowheads="1"/>
          </p:cNvSpPr>
          <p:nvPr>
            <p:ph type="ftr" sz="quarter" idx="2"/>
          </p:nvPr>
        </p:nvSpPr>
        <p:spPr bwMode="auto">
          <a:xfrm>
            <a:off x="0" y="8903009"/>
            <a:ext cx="3056255" cy="46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2" tIns="46961" rIns="93922" bIns="46961" numCol="1" anchor="b" anchorCtr="0" compatLnSpc="1">
            <a:prstTxWarp prst="textNoShape">
              <a:avLst/>
            </a:prstTxWarp>
          </a:bodyPr>
          <a:lstStyle>
            <a:lvl1pPr defTabSz="938666" eaLnBrk="1" hangingPunct="1">
              <a:defRPr sz="1200">
                <a:latin typeface="Arial" charset="0"/>
              </a:defRPr>
            </a:lvl1pPr>
          </a:lstStyle>
          <a:p>
            <a:endParaRPr lang="en-US"/>
          </a:p>
        </p:txBody>
      </p:sp>
      <p:sp>
        <p:nvSpPr>
          <p:cNvPr id="60421" name="Rectangle 5"/>
          <p:cNvSpPr>
            <a:spLocks noGrp="1" noChangeArrowheads="1"/>
          </p:cNvSpPr>
          <p:nvPr>
            <p:ph type="sldNum" sz="quarter" idx="3"/>
          </p:nvPr>
        </p:nvSpPr>
        <p:spPr bwMode="auto">
          <a:xfrm>
            <a:off x="3995416" y="8903009"/>
            <a:ext cx="3056255" cy="46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2" tIns="46961" rIns="93922" bIns="46961" numCol="1" anchor="b" anchorCtr="0" compatLnSpc="1">
            <a:prstTxWarp prst="textNoShape">
              <a:avLst/>
            </a:prstTxWarp>
          </a:bodyPr>
          <a:lstStyle>
            <a:lvl1pPr algn="r" defTabSz="938666" eaLnBrk="1" hangingPunct="1">
              <a:defRPr sz="1200">
                <a:latin typeface="Arial" charset="0"/>
              </a:defRPr>
            </a:lvl1pPr>
          </a:lstStyle>
          <a:p>
            <a:fld id="{DD931C95-467B-4A1F-BFF3-FF0BDF1B45A5}" type="slidenum">
              <a:rPr lang="en-US"/>
              <a:pPr/>
              <a:t>‹#›</a:t>
            </a:fld>
            <a:endParaRPr lang="en-US"/>
          </a:p>
        </p:txBody>
      </p:sp>
    </p:spTree>
    <p:extLst>
      <p:ext uri="{BB962C8B-B14F-4D97-AF65-F5344CB8AC3E}">
        <p14:creationId xmlns:p14="http://schemas.microsoft.com/office/powerpoint/2010/main" val="399625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255" cy="467989"/>
          </a:xfrm>
          <a:prstGeom prst="rect">
            <a:avLst/>
          </a:prstGeom>
        </p:spPr>
        <p:txBody>
          <a:bodyPr vert="horz" lIns="92108" tIns="46054" rIns="92108" bIns="46054" rtlCol="0"/>
          <a:lstStyle>
            <a:lvl1pPr algn="l">
              <a:defRPr sz="1200"/>
            </a:lvl1pPr>
          </a:lstStyle>
          <a:p>
            <a:endParaRPr lang="en-US"/>
          </a:p>
        </p:txBody>
      </p:sp>
      <p:sp>
        <p:nvSpPr>
          <p:cNvPr id="3" name="Date Placeholder 2"/>
          <p:cNvSpPr>
            <a:spLocks noGrp="1"/>
          </p:cNvSpPr>
          <p:nvPr>
            <p:ph type="dt" idx="1"/>
          </p:nvPr>
        </p:nvSpPr>
        <p:spPr>
          <a:xfrm>
            <a:off x="3995416" y="0"/>
            <a:ext cx="3056255" cy="467989"/>
          </a:xfrm>
          <a:prstGeom prst="rect">
            <a:avLst/>
          </a:prstGeom>
        </p:spPr>
        <p:txBody>
          <a:bodyPr vert="horz" lIns="92108" tIns="46054" rIns="92108" bIns="46054" rtlCol="0"/>
          <a:lstStyle>
            <a:lvl1pPr algn="r">
              <a:defRPr sz="1200"/>
            </a:lvl1pPr>
          </a:lstStyle>
          <a:p>
            <a:fld id="{B952C7B8-868C-48F0-ACF3-0F448B8F976C}" type="datetimeFigureOut">
              <a:rPr lang="en-US" smtClean="0"/>
              <a:pPr/>
              <a:t>8/8/2016</a:t>
            </a:fld>
            <a:endParaRPr lang="en-US"/>
          </a:p>
        </p:txBody>
      </p:sp>
      <p:sp>
        <p:nvSpPr>
          <p:cNvPr id="4" name="Slide Image Placeholder 3"/>
          <p:cNvSpPr>
            <a:spLocks noGrp="1" noRot="1" noChangeAspect="1"/>
          </p:cNvSpPr>
          <p:nvPr>
            <p:ph type="sldImg" idx="2"/>
          </p:nvPr>
        </p:nvSpPr>
        <p:spPr>
          <a:xfrm>
            <a:off x="1184275" y="704850"/>
            <a:ext cx="4686300" cy="3514725"/>
          </a:xfrm>
          <a:prstGeom prst="rect">
            <a:avLst/>
          </a:prstGeom>
          <a:noFill/>
          <a:ln w="12700">
            <a:solidFill>
              <a:prstClr val="black"/>
            </a:solidFill>
          </a:ln>
        </p:spPr>
        <p:txBody>
          <a:bodyPr vert="horz" lIns="92108" tIns="46054" rIns="92108" bIns="46054" rtlCol="0" anchor="ctr"/>
          <a:lstStyle/>
          <a:p>
            <a:endParaRPr lang="en-US"/>
          </a:p>
        </p:txBody>
      </p:sp>
      <p:sp>
        <p:nvSpPr>
          <p:cNvPr id="5" name="Notes Placeholder 4"/>
          <p:cNvSpPr>
            <a:spLocks noGrp="1"/>
          </p:cNvSpPr>
          <p:nvPr>
            <p:ph type="body" sz="quarter" idx="3"/>
          </p:nvPr>
        </p:nvSpPr>
        <p:spPr>
          <a:xfrm>
            <a:off x="705168" y="4452306"/>
            <a:ext cx="5642928" cy="4216709"/>
          </a:xfrm>
          <a:prstGeom prst="rect">
            <a:avLst/>
          </a:prstGeom>
        </p:spPr>
        <p:txBody>
          <a:bodyPr vert="horz" lIns="92108" tIns="46054" rIns="92108" bIns="460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3009"/>
            <a:ext cx="3056255" cy="467989"/>
          </a:xfrm>
          <a:prstGeom prst="rect">
            <a:avLst/>
          </a:prstGeom>
        </p:spPr>
        <p:txBody>
          <a:bodyPr vert="horz" lIns="92108" tIns="46054" rIns="92108" bIns="46054" rtlCol="0" anchor="b"/>
          <a:lstStyle>
            <a:lvl1pPr algn="l">
              <a:defRPr sz="1200"/>
            </a:lvl1pPr>
          </a:lstStyle>
          <a:p>
            <a:endParaRPr lang="en-US"/>
          </a:p>
        </p:txBody>
      </p:sp>
      <p:sp>
        <p:nvSpPr>
          <p:cNvPr id="7" name="Slide Number Placeholder 6"/>
          <p:cNvSpPr>
            <a:spLocks noGrp="1"/>
          </p:cNvSpPr>
          <p:nvPr>
            <p:ph type="sldNum" sz="quarter" idx="5"/>
          </p:nvPr>
        </p:nvSpPr>
        <p:spPr>
          <a:xfrm>
            <a:off x="3995416" y="8903009"/>
            <a:ext cx="3056255" cy="467989"/>
          </a:xfrm>
          <a:prstGeom prst="rect">
            <a:avLst/>
          </a:prstGeom>
        </p:spPr>
        <p:txBody>
          <a:bodyPr vert="horz" lIns="92108" tIns="46054" rIns="92108" bIns="46054" rtlCol="0" anchor="b"/>
          <a:lstStyle>
            <a:lvl1pPr algn="r">
              <a:defRPr sz="1200"/>
            </a:lvl1pPr>
          </a:lstStyle>
          <a:p>
            <a:fld id="{58EA83C3-4F95-4190-8379-F5EE4652D91D}" type="slidenum">
              <a:rPr lang="en-US" smtClean="0"/>
              <a:pPr/>
              <a:t>‹#›</a:t>
            </a:fld>
            <a:endParaRPr lang="en-US"/>
          </a:p>
        </p:txBody>
      </p:sp>
    </p:spTree>
    <p:extLst>
      <p:ext uri="{BB962C8B-B14F-4D97-AF65-F5344CB8AC3E}">
        <p14:creationId xmlns:p14="http://schemas.microsoft.com/office/powerpoint/2010/main" val="338759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mtn013mgmt@mtnstopshiv.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Retention definitions</a:t>
            </a:r>
          </a:p>
          <a:p>
            <a:r>
              <a:rPr lang="en-US" dirty="0"/>
              <a:t>Retention</a:t>
            </a:r>
            <a:r>
              <a:rPr lang="en-US" baseline="0" dirty="0"/>
              <a:t> strategies</a:t>
            </a:r>
          </a:p>
          <a:p>
            <a:r>
              <a:rPr lang="en-US" baseline="0" dirty="0"/>
              <a:t>Participant transfers</a:t>
            </a:r>
          </a:p>
          <a:p>
            <a:r>
              <a:rPr lang="en-US" baseline="0" dirty="0"/>
              <a:t>Termination </a:t>
            </a:r>
            <a:r>
              <a:rPr lang="en-US" baseline="0"/>
              <a:t>&amp; withdrawals</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a:t>
            </a:fld>
            <a:endParaRPr lang="en-US"/>
          </a:p>
        </p:txBody>
      </p:sp>
    </p:spTree>
    <p:extLst>
      <p:ext uri="{BB962C8B-B14F-4D97-AF65-F5344CB8AC3E}">
        <p14:creationId xmlns:p14="http://schemas.microsoft.com/office/powerpoint/2010/main" val="1959860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10</a:t>
            </a:fld>
            <a:endParaRPr lang="en-US"/>
          </a:p>
        </p:txBody>
      </p:sp>
    </p:spTree>
    <p:extLst>
      <p:ext uri="{BB962C8B-B14F-4D97-AF65-F5344CB8AC3E}">
        <p14:creationId xmlns:p14="http://schemas.microsoft.com/office/powerpoint/2010/main" val="3796344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11</a:t>
            </a:fld>
            <a:endParaRPr lang="en-US"/>
          </a:p>
        </p:txBody>
      </p:sp>
    </p:spTree>
    <p:extLst>
      <p:ext uri="{BB962C8B-B14F-4D97-AF65-F5344CB8AC3E}">
        <p14:creationId xmlns:p14="http://schemas.microsoft.com/office/powerpoint/2010/main" val="2553775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participant transfer checklist &amp; transfer inventory log will be created to assist with participant transfers, and can be found on the MTN website.</a:t>
            </a:r>
          </a:p>
          <a:p>
            <a:endParaRPr lang="en-US" baseline="0" dirty="0"/>
          </a:p>
          <a:p>
            <a:r>
              <a:rPr lang="en-US" baseline="0" dirty="0"/>
              <a:t>This is a sample from ASPIRE, but the checklist for HOPE should </a:t>
            </a:r>
            <a:r>
              <a:rPr lang="en-US" baseline="0"/>
              <a:t>be similar. </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12</a:t>
            </a:fld>
            <a:endParaRPr lang="en-US"/>
          </a:p>
        </p:txBody>
      </p:sp>
    </p:spTree>
    <p:extLst>
      <p:ext uri="{BB962C8B-B14F-4D97-AF65-F5344CB8AC3E}">
        <p14:creationId xmlns:p14="http://schemas.microsoft.com/office/powerpoint/2010/main" val="2501206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stated in protocol Section 9.8, participants may voluntarily withdraw from the study (withdraw consent) for any reason at any time. However, sites should make every effort to encourage participants</a:t>
            </a:r>
            <a:r>
              <a:rPr lang="en-US" sz="1200" kern="1200" baseline="0" dirty="0">
                <a:solidFill>
                  <a:schemeClr val="tx1"/>
                </a:solidFill>
                <a:effectLst/>
                <a:latin typeface="+mn-lt"/>
                <a:ea typeface="+mn-ea"/>
                <a:cs typeface="+mn-cs"/>
              </a:rPr>
              <a:t> to remain with the study.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13</a:t>
            </a:fld>
            <a:endParaRPr lang="en-US"/>
          </a:p>
        </p:txBody>
      </p:sp>
    </p:spTree>
    <p:extLst>
      <p:ext uri="{BB962C8B-B14F-4D97-AF65-F5344CB8AC3E}">
        <p14:creationId xmlns:p14="http://schemas.microsoft.com/office/powerpoint/2010/main" val="1644169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specified in protocol section 9.8, the </a:t>
            </a:r>
            <a:r>
              <a:rPr lang="en-US" sz="1200" kern="1200" dirty="0" err="1">
                <a:solidFill>
                  <a:schemeClr val="tx1"/>
                </a:solidFill>
                <a:effectLst/>
                <a:latin typeface="+mn-lt"/>
                <a:ea typeface="+mn-ea"/>
                <a:cs typeface="+mn-cs"/>
              </a:rPr>
              <a:t>IoR</a:t>
            </a:r>
            <a:r>
              <a:rPr lang="en-US" sz="1200" kern="1200" dirty="0">
                <a:solidFill>
                  <a:schemeClr val="tx1"/>
                </a:solidFill>
                <a:effectLst/>
                <a:latin typeface="+mn-lt"/>
                <a:ea typeface="+mn-ea"/>
                <a:cs typeface="+mn-cs"/>
              </a:rPr>
              <a:t> may withdraw participants from the study to protect their safety and/or if they are unwilling or unable to comply with required study procedures, in consultation with the PRST.  It is recommended that site </a:t>
            </a:r>
            <a:r>
              <a:rPr lang="en-US" sz="1200" kern="1200" dirty="0" err="1">
                <a:solidFill>
                  <a:schemeClr val="tx1"/>
                </a:solidFill>
                <a:effectLst/>
                <a:latin typeface="+mn-lt"/>
                <a:ea typeface="+mn-ea"/>
                <a:cs typeface="+mn-cs"/>
              </a:rPr>
              <a:t>IoRs</a:t>
            </a:r>
            <a:r>
              <a:rPr lang="en-US" sz="1200" kern="1200" dirty="0">
                <a:solidFill>
                  <a:schemeClr val="tx1"/>
                </a:solidFill>
                <a:effectLst/>
                <a:latin typeface="+mn-lt"/>
                <a:ea typeface="+mn-ea"/>
                <a:cs typeface="+mn-cs"/>
              </a:rPr>
              <a:t> use their discretion with regards to terminating participants who relocate and cannot transfer to another study site or can no longer come to the clinic, and are unlikely to resume study visits after counseling efforts and discussions with appropriate study staff.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Further details on making the decision</a:t>
            </a:r>
            <a:r>
              <a:rPr lang="en-US" sz="1200" kern="1200" baseline="0" dirty="0">
                <a:solidFill>
                  <a:schemeClr val="tx1"/>
                </a:solidFill>
                <a:effectLst/>
                <a:latin typeface="+mn-lt"/>
                <a:ea typeface="+mn-ea"/>
                <a:cs typeface="+mn-cs"/>
              </a:rPr>
              <a:t> for early termination, and documenting the process, can be found in SSP Section 6.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14</a:t>
            </a:fld>
            <a:endParaRPr lang="en-US"/>
          </a:p>
        </p:txBody>
      </p:sp>
    </p:spTree>
    <p:extLst>
      <p:ext uri="{BB962C8B-B14F-4D97-AF65-F5344CB8AC3E}">
        <p14:creationId xmlns:p14="http://schemas.microsoft.com/office/powerpoint/2010/main" val="726253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such cases arise, study staff is advised to contact the </a:t>
            </a:r>
            <a:r>
              <a:rPr lang="en-US" sz="1200" u="sng" kern="1200" dirty="0">
                <a:solidFill>
                  <a:schemeClr val="tx1"/>
                </a:solidFill>
                <a:effectLst/>
                <a:latin typeface="+mn-lt"/>
                <a:ea typeface="+mn-ea"/>
                <a:cs typeface="+mn-cs"/>
                <a:hlinkClick r:id="rId3"/>
              </a:rPr>
              <a:t>mtn025mgmt@mtnstopshiv.org</a:t>
            </a:r>
            <a:r>
              <a:rPr lang="en-US" sz="1200" kern="1200" dirty="0">
                <a:solidFill>
                  <a:schemeClr val="tx1"/>
                </a:solidFill>
                <a:effectLst/>
                <a:latin typeface="+mn-lt"/>
                <a:ea typeface="+mn-ea"/>
                <a:cs typeface="+mn-cs"/>
              </a:rPr>
              <a:t> for additional guidance on how to manage various aspects of protocol implementation and data collection as the participant resumes participation in the study and to contact the PSRT to determine if the participant can be offered study product. If a participant rejoins the study, her PTID and follow-up visit schedule will remain the same. A clinical examination must be conducted prior to restarting product; procedures required should be confirmed by the PSRT. Resupply should be indicated on the Vaginal Ring Request Slip with a comment clearly stating that the participant has decided to rejoin the study and is clinically eligible to receive study product.  If a participant has never previously accepted rings but wants to initiate ring use, a prescription should be completed for this initial dispensation.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Prior to performing any study procedure, the participant must provide written informed consent to document that she voluntarily rejoined the study. For re-consenting procedures, refer to Section 5.10 of this study manual.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Site staff should thoroughly document in the participant’s chart notes her resumption of study follow-up, and if applicable, study product use and all communication with the study management team and PSRT. </a:t>
            </a:r>
          </a:p>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15</a:t>
            </a:fld>
            <a:endParaRPr lang="en-US"/>
          </a:p>
        </p:txBody>
      </p:sp>
    </p:spTree>
    <p:extLst>
      <p:ext uri="{BB962C8B-B14F-4D97-AF65-F5344CB8AC3E}">
        <p14:creationId xmlns:p14="http://schemas.microsoft.com/office/powerpoint/2010/main" val="3238745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91B01F0-EB6A-46ED-8F08-E3BE4C9B3D18}"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1006605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2E3D33A-17C7-4EB7-8D43-A1D51B5896B1}"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1461372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CE45AC1-AA74-4437-989A-2F5672C3032E}"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3999317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4033E4E-E88B-4369-9770-BE5D311FE8B5}"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20297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key is to fully educate about HOPE and allow participants the opportunity to join, not to push enrollment on participants who may not be interested. </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a:t>
            </a:fld>
            <a:endParaRPr lang="en-US"/>
          </a:p>
        </p:txBody>
      </p:sp>
    </p:spTree>
    <p:extLst>
      <p:ext uri="{BB962C8B-B14F-4D97-AF65-F5344CB8AC3E}">
        <p14:creationId xmlns:p14="http://schemas.microsoft.com/office/powerpoint/2010/main" val="2608791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EE5D44B-47FB-422C-B037-65E199C5D502}"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3338318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t>
            </a:r>
          </a:p>
          <a:p>
            <a:endParaRPr lang="en-US" altLang="en-US" dirty="0">
              <a:ea typeface="ＭＳ Ｐゴシック" panose="020B0600070205080204"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1086F4D-6783-4F36-A442-A5C3A4360BCC}"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1129165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Note for #4 – this is what sites</a:t>
            </a:r>
            <a:r>
              <a:rPr lang="en-US" altLang="en-US" baseline="0" dirty="0">
                <a:ea typeface="ＭＳ Ｐゴシック" panose="020B0600070205080204" pitchFamily="34" charset="-128"/>
              </a:rPr>
              <a:t> should try to get from all participants, although we realize that it may not be possible in all instances.</a:t>
            </a:r>
            <a:endParaRPr lang="en-US" altLang="en-US" dirty="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D422225-E95F-43D5-B968-5B18E3FC623A}"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3309688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D422225-E95F-43D5-B968-5B18E3FC623A}"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4128914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ASPIRE, retention</a:t>
            </a:r>
            <a:r>
              <a:rPr lang="en-US" baseline="0" dirty="0"/>
              <a:t> goals were 95% each month – so that all participants could be using the ring (with or without active study drug). How does this retention goal fit in HOPE?</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3</a:t>
            </a:fld>
            <a:endParaRPr lang="en-US"/>
          </a:p>
        </p:txBody>
      </p:sp>
    </p:spTree>
    <p:extLst>
      <p:ext uri="{BB962C8B-B14F-4D97-AF65-F5344CB8AC3E}">
        <p14:creationId xmlns:p14="http://schemas.microsoft.com/office/powerpoint/2010/main" val="375373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4</a:t>
            </a:fld>
            <a:endParaRPr lang="en-US"/>
          </a:p>
        </p:txBody>
      </p:sp>
    </p:spTree>
    <p:extLst>
      <p:ext uri="{BB962C8B-B14F-4D97-AF65-F5344CB8AC3E}">
        <p14:creationId xmlns:p14="http://schemas.microsoft.com/office/powerpoint/2010/main" val="3573341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5</a:t>
            </a:fld>
            <a:endParaRPr lang="en-US"/>
          </a:p>
        </p:txBody>
      </p:sp>
    </p:spTree>
    <p:extLst>
      <p:ext uri="{BB962C8B-B14F-4D97-AF65-F5344CB8AC3E}">
        <p14:creationId xmlns:p14="http://schemas.microsoft.com/office/powerpoint/2010/main" val="379873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6</a:t>
            </a:fld>
            <a:endParaRPr lang="en-US"/>
          </a:p>
        </p:txBody>
      </p:sp>
    </p:spTree>
    <p:extLst>
      <p:ext uri="{BB962C8B-B14F-4D97-AF65-F5344CB8AC3E}">
        <p14:creationId xmlns:p14="http://schemas.microsoft.com/office/powerpoint/2010/main" val="42520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7</a:t>
            </a:fld>
            <a:endParaRPr lang="en-US"/>
          </a:p>
        </p:txBody>
      </p:sp>
    </p:spTree>
    <p:extLst>
      <p:ext uri="{BB962C8B-B14F-4D97-AF65-F5344CB8AC3E}">
        <p14:creationId xmlns:p14="http://schemas.microsoft.com/office/powerpoint/2010/main" val="293977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8</a:t>
            </a:fld>
            <a:endParaRPr lang="en-US"/>
          </a:p>
        </p:txBody>
      </p:sp>
    </p:spTree>
    <p:extLst>
      <p:ext uri="{BB962C8B-B14F-4D97-AF65-F5344CB8AC3E}">
        <p14:creationId xmlns:p14="http://schemas.microsoft.com/office/powerpoint/2010/main" val="1476565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9</a:t>
            </a:fld>
            <a:endParaRPr lang="en-US"/>
          </a:p>
        </p:txBody>
      </p:sp>
    </p:spTree>
    <p:extLst>
      <p:ext uri="{BB962C8B-B14F-4D97-AF65-F5344CB8AC3E}">
        <p14:creationId xmlns:p14="http://schemas.microsoft.com/office/powerpoint/2010/main" val="33003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Arial" charset="0"/>
              </a:defRPr>
            </a:lvl1pPr>
          </a:lstStyle>
          <a:p>
            <a:pPr>
              <a:defRPr/>
            </a:pPr>
            <a:fld id="{AD505D15-6459-436B-8728-2A2C9F528C4A}" type="slidenum">
              <a:rPr lang="en-US"/>
              <a:pPr>
                <a:defRPr/>
              </a:pPr>
              <a:t>‹#›</a:t>
            </a:fld>
            <a:endParaRPr lang="en-US"/>
          </a:p>
        </p:txBody>
      </p:sp>
      <p:sp>
        <p:nvSpPr>
          <p:cNvPr id="8" name="Text Placeholder 2"/>
          <p:cNvSpPr>
            <a:spLocks noGrp="1"/>
          </p:cNvSpPr>
          <p:nvPr>
            <p:ph type="body" sz="quarter" idx="13"/>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3"/>
          <p:cNvSpPr>
            <a:spLocks noGrp="1"/>
          </p:cNvSpPr>
          <p:nvPr>
            <p:ph type="title"/>
          </p:nvPr>
        </p:nvSpPr>
        <p:spPr>
          <a:xfrm>
            <a:off x="381000" y="1371600"/>
            <a:ext cx="2743200" cy="3581400"/>
          </a:xfrm>
        </p:spPr>
        <p:txBody>
          <a:bodyPr anchor="t"/>
          <a:lstStyle>
            <a:lvl1pPr algn="r">
              <a:defRPr>
                <a:solidFill>
                  <a:schemeClr val="accent1"/>
                </a:solidFill>
              </a:defRPr>
            </a:lvl1pPr>
          </a:lstStyle>
          <a:p>
            <a:r>
              <a:rPr lang="en-US" dirty="0"/>
              <a:t>Click to edit Master title style</a:t>
            </a:r>
          </a:p>
        </p:txBody>
      </p:sp>
      <p:cxnSp>
        <p:nvCxnSpPr>
          <p:cNvPr id="10" name="Straight Connector 9"/>
          <p:cNvCxnSpPr/>
          <p:nvPr userDrawn="1"/>
        </p:nvCxnSpPr>
        <p:spPr>
          <a:xfrm rot="5400000">
            <a:off x="1440140" y="3694906"/>
            <a:ext cx="4648200" cy="1588"/>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379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cs typeface="Arial" charset="0"/>
              </a:defRPr>
            </a:lvl1pPr>
          </a:lstStyle>
          <a:p>
            <a:pPr>
              <a:defRPr/>
            </a:pPr>
            <a:fld id="{25E5E469-9E19-4C9A-A447-D3CB0C3C5AB5}" type="slidenum">
              <a:rPr lang="en-US"/>
              <a:pPr>
                <a:defRPr/>
              </a:pPr>
              <a:t>‹#›</a:t>
            </a:fld>
            <a:endParaRPr lang="en-US"/>
          </a:p>
        </p:txBody>
      </p:sp>
    </p:spTree>
    <p:extLst>
      <p:ext uri="{BB962C8B-B14F-4D97-AF65-F5344CB8AC3E}">
        <p14:creationId xmlns:p14="http://schemas.microsoft.com/office/powerpoint/2010/main" val="302211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159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39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3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30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319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39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itchFamily="34" charset="0"/>
                <a:cs typeface="+mn-cs"/>
              </a:defRPr>
            </a:lvl1pPr>
          </a:lstStyle>
          <a:p>
            <a:pPr>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pitchFamily="34" charset="0"/>
                <a:cs typeface="+mn-cs"/>
              </a:defRPr>
            </a:lvl1pPr>
          </a:lstStyle>
          <a:p>
            <a:pPr>
              <a:defRPr/>
            </a:pPr>
            <a:endParaRPr 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itchFamily="34" charset="0"/>
                <a:cs typeface="+mn-cs"/>
              </a:defRPr>
            </a:lvl1pPr>
          </a:lstStyle>
          <a:p>
            <a:pPr>
              <a:defRPr/>
            </a:pPr>
            <a:fld id="{0230AA6D-6674-460F-B129-5B098C941093}" type="slidenum">
              <a:rPr lang="en-US"/>
              <a:pPr>
                <a:defRPr/>
              </a:pPr>
              <a:t>‹#›</a:t>
            </a:fld>
            <a:endParaRPr lang="en-US"/>
          </a:p>
        </p:txBody>
      </p:sp>
      <p:sp>
        <p:nvSpPr>
          <p:cNvPr id="2057" name="Rectangle 9"/>
          <p:cNvSpPr>
            <a:spLocks noChangeArrowheads="1"/>
          </p:cNvSpPr>
          <p:nvPr/>
        </p:nvSpPr>
        <p:spPr bwMode="auto">
          <a:xfrm>
            <a:off x="8737600" y="152400"/>
            <a:ext cx="228600" cy="186342"/>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8" name="Rectangle 10"/>
          <p:cNvSpPr>
            <a:spLocks noChangeArrowheads="1"/>
          </p:cNvSpPr>
          <p:nvPr/>
        </p:nvSpPr>
        <p:spPr bwMode="auto">
          <a:xfrm>
            <a:off x="279400" y="152400"/>
            <a:ext cx="8455025" cy="186342"/>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9" name="Rectangle 11"/>
          <p:cNvSpPr>
            <a:spLocks noChangeArrowheads="1"/>
          </p:cNvSpPr>
          <p:nvPr/>
        </p:nvSpPr>
        <p:spPr bwMode="auto">
          <a:xfrm>
            <a:off x="279400" y="338742"/>
            <a:ext cx="8455025" cy="113090"/>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60" name="Rectangle 12"/>
          <p:cNvSpPr>
            <a:spLocks noChangeArrowheads="1"/>
          </p:cNvSpPr>
          <p:nvPr/>
        </p:nvSpPr>
        <p:spPr bwMode="auto">
          <a:xfrm>
            <a:off x="8737600" y="338742"/>
            <a:ext cx="228600" cy="110520"/>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pic>
        <p:nvPicPr>
          <p:cNvPr id="13" name="Picture 12"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524937"/>
      </p:ext>
    </p:extLst>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8/8/2016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282182069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15.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6.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6.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9.jp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0.jp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1.jp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sz="5400" b="1" dirty="0"/>
              <a:t>MTN-025/HOPE </a:t>
            </a:r>
          </a:p>
        </p:txBody>
      </p:sp>
      <p:sp>
        <p:nvSpPr>
          <p:cNvPr id="2" name="Subtitle 1"/>
          <p:cNvSpPr>
            <a:spLocks noGrp="1"/>
          </p:cNvSpPr>
          <p:nvPr>
            <p:ph type="subTitle" idx="1"/>
          </p:nvPr>
        </p:nvSpPr>
        <p:spPr>
          <a:xfrm>
            <a:off x="1371600" y="4284396"/>
            <a:ext cx="6400800" cy="2268804"/>
          </a:xfrm>
        </p:spPr>
        <p:txBody>
          <a:bodyPr/>
          <a:lstStyle/>
          <a:p>
            <a:pPr eaLnBrk="1" hangingPunct="1"/>
            <a:r>
              <a:rPr lang="en-US" sz="3600" b="1" i="1" dirty="0"/>
              <a:t>Participant Retention</a:t>
            </a:r>
            <a:endParaRPr lang="en-US" altLang="en-US" sz="3600" i="1" dirty="0">
              <a:solidFill>
                <a:schemeClr val="tx1"/>
              </a:solidFill>
            </a:endParaRPr>
          </a:p>
        </p:txBody>
      </p:sp>
      <p:pic>
        <p:nvPicPr>
          <p:cNvPr id="4" name="Picture 2" descr="C:\Users\Jared B\Dropbox\Dapivirine\MTN-025\Logo\Hope_Study_2Tag_P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21720"/>
            <a:ext cx="2773679"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14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28600"/>
            <a:ext cx="8229600" cy="1143000"/>
          </a:xfrm>
        </p:spPr>
        <p:txBody>
          <a:bodyPr/>
          <a:lstStyle/>
          <a:p>
            <a:r>
              <a:rPr lang="en-US" altLang="en-US" b="1" dirty="0"/>
              <a:t>During HOPE, what else might we try to encourage retention?</a:t>
            </a:r>
          </a:p>
        </p:txBody>
      </p:sp>
      <p:pic>
        <p:nvPicPr>
          <p:cNvPr id="16388"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6231546"/>
            <a:ext cx="941388" cy="55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466"/>
          <p:cNvSpPr txBox="1">
            <a:spLocks noChangeArrowheads="1"/>
          </p:cNvSpPr>
          <p:nvPr/>
        </p:nvSpPr>
        <p:spPr bwMode="auto">
          <a:xfrm>
            <a:off x="-533400" y="1904681"/>
            <a:ext cx="6096000" cy="5478423"/>
          </a:xfrm>
          <a:prstGeom prst="rect">
            <a:avLst/>
          </a:prstGeom>
          <a:noFill/>
          <a:ln>
            <a:noFill/>
          </a:ln>
          <a:effectLst/>
          <a:extLst/>
        </p:spPr>
        <p:txBody>
          <a:bodyPr wrap="square">
            <a:spAutoFit/>
          </a:bodyPr>
          <a:lstStyle>
            <a:lvl1pPr eaLnBrk="0" hangingPunct="0">
              <a:defRPr sz="2400" i="1">
                <a:solidFill>
                  <a:schemeClr val="tx1"/>
                </a:solidFill>
                <a:latin typeface="Times New Roman" pitchFamily="18" charset="0"/>
              </a:defRPr>
            </a:lvl1pPr>
            <a:lvl2pPr marL="1200150" indent="-45720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defRPr/>
            </a:pPr>
            <a:endParaRPr lang="en-US" sz="2800" i="0" dirty="0">
              <a:latin typeface="+mn-lt"/>
            </a:endParaRPr>
          </a:p>
          <a:p>
            <a:pPr lvl="1" eaLnBrk="1" hangingPunct="1">
              <a:buFont typeface="Arial" charset="0"/>
              <a:buChar char="•"/>
              <a:defRPr/>
            </a:pPr>
            <a:r>
              <a:rPr lang="en-US" sz="2800" i="0" dirty="0">
                <a:latin typeface="+mn-lt"/>
              </a:rPr>
              <a:t>Maintain supportive Options Counseling</a:t>
            </a:r>
          </a:p>
          <a:p>
            <a:pPr lvl="1" eaLnBrk="1" hangingPunct="1">
              <a:buFont typeface="Arial" charset="0"/>
              <a:buChar char="•"/>
              <a:defRPr/>
            </a:pPr>
            <a:r>
              <a:rPr lang="en-US" sz="2800" i="0" dirty="0">
                <a:latin typeface="+mn-lt"/>
              </a:rPr>
              <a:t>Participant engagement events</a:t>
            </a:r>
          </a:p>
          <a:p>
            <a:pPr lvl="1" eaLnBrk="1" hangingPunct="1">
              <a:buFont typeface="Arial" charset="0"/>
              <a:buChar char="•"/>
              <a:defRPr/>
            </a:pPr>
            <a:r>
              <a:rPr lang="en-US" sz="2800" i="0" dirty="0">
                <a:latin typeface="+mn-lt"/>
              </a:rPr>
              <a:t>Work with local service providers to support participants</a:t>
            </a:r>
          </a:p>
          <a:p>
            <a:pPr lvl="1" eaLnBrk="1" hangingPunct="1">
              <a:buFont typeface="Arial" charset="0"/>
              <a:buChar char="•"/>
              <a:defRPr/>
            </a:pPr>
            <a:r>
              <a:rPr lang="en-US" sz="2800" i="0" dirty="0">
                <a:latin typeface="+mn-lt"/>
              </a:rPr>
              <a:t>Schedule convenient visits</a:t>
            </a:r>
          </a:p>
          <a:p>
            <a:pPr lvl="1" eaLnBrk="1" hangingPunct="1">
              <a:buFont typeface="Arial" charset="0"/>
              <a:buChar char="•"/>
              <a:defRPr/>
            </a:pPr>
            <a:r>
              <a:rPr lang="en-US" sz="2800" i="0" dirty="0">
                <a:latin typeface="+mn-lt"/>
              </a:rPr>
              <a:t>Host male involvement events</a:t>
            </a:r>
          </a:p>
          <a:p>
            <a:pPr lvl="1" eaLnBrk="1" hangingPunct="1">
              <a:buFont typeface="Arial" charset="0"/>
              <a:buChar char="•"/>
              <a:defRPr/>
            </a:pPr>
            <a:r>
              <a:rPr lang="en-US" sz="2800" i="0" dirty="0">
                <a:latin typeface="+mn-lt"/>
              </a:rPr>
              <a:t>What else?</a:t>
            </a:r>
          </a:p>
          <a:p>
            <a:pPr marL="742950" lvl="1" indent="0" eaLnBrk="1" hangingPunct="1">
              <a:defRPr/>
            </a:pPr>
            <a:endParaRPr lang="en-US" sz="2800" i="0" dirty="0">
              <a:latin typeface="+mn-lt"/>
            </a:endParaRPr>
          </a:p>
          <a:p>
            <a:pPr algn="ctr" eaLnBrk="1" hangingPunct="1">
              <a:spcBef>
                <a:spcPct val="50000"/>
              </a:spcBef>
              <a:defRPr/>
            </a:pPr>
            <a:endParaRPr lang="en-US" sz="2800" dirty="0">
              <a:latin typeface="+mn-lt"/>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502" y="2078488"/>
            <a:ext cx="3379886" cy="3886518"/>
          </a:xfrm>
          <a:prstGeom prst="rect">
            <a:avLst/>
          </a:prstGeom>
        </p:spPr>
      </p:pic>
    </p:spTree>
    <p:custDataLst>
      <p:tags r:id="rId1"/>
    </p:custDataLst>
    <p:extLst>
      <p:ext uri="{BB962C8B-B14F-4D97-AF65-F5344CB8AC3E}">
        <p14:creationId xmlns:p14="http://schemas.microsoft.com/office/powerpoint/2010/main" val="182652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28600"/>
            <a:ext cx="8229600" cy="1143000"/>
          </a:xfrm>
        </p:spPr>
        <p:txBody>
          <a:bodyPr/>
          <a:lstStyle/>
          <a:p>
            <a:r>
              <a:rPr lang="en-US" altLang="en-US" b="1" dirty="0"/>
              <a:t>Participant Transfers</a:t>
            </a:r>
          </a:p>
        </p:txBody>
      </p:sp>
      <p:pic>
        <p:nvPicPr>
          <p:cNvPr id="16388"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6231546"/>
            <a:ext cx="941388" cy="55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466"/>
          <p:cNvSpPr txBox="1">
            <a:spLocks noChangeArrowheads="1"/>
          </p:cNvSpPr>
          <p:nvPr/>
        </p:nvSpPr>
        <p:spPr bwMode="auto">
          <a:xfrm>
            <a:off x="152400" y="1676400"/>
            <a:ext cx="8789988" cy="2677656"/>
          </a:xfrm>
          <a:prstGeom prst="rect">
            <a:avLst/>
          </a:prstGeom>
          <a:noFill/>
          <a:ln>
            <a:noFill/>
          </a:ln>
          <a:effectLst/>
          <a:extLst/>
        </p:spPr>
        <p:txBody>
          <a:bodyPr wrap="square">
            <a:spAutoFit/>
          </a:bodyPr>
          <a:lstStyle>
            <a:lvl1pPr eaLnBrk="0" hangingPunct="0">
              <a:defRPr sz="2400" i="1">
                <a:solidFill>
                  <a:schemeClr val="tx1"/>
                </a:solidFill>
                <a:latin typeface="Times New Roman" pitchFamily="18" charset="0"/>
              </a:defRPr>
            </a:lvl1pPr>
            <a:lvl2pPr marL="1200150" indent="-45720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marL="285750" lvl="0" indent="-285750">
              <a:buFont typeface="Arial" panose="020B0604020202020204" pitchFamily="34" charset="0"/>
              <a:buChar char="•"/>
            </a:pPr>
            <a:r>
              <a:rPr lang="en-US" i="0" dirty="0">
                <a:latin typeface="+mj-lt"/>
              </a:rPr>
              <a:t>If a participant is relocating, check to see if a transfer to another HOPE site is possible before terminating her participation in the study.</a:t>
            </a:r>
          </a:p>
          <a:p>
            <a:pPr marL="285750" lvl="0" indent="-285750">
              <a:buFont typeface="Arial" panose="020B0604020202020204" pitchFamily="34" charset="0"/>
              <a:buChar char="•"/>
            </a:pPr>
            <a:r>
              <a:rPr lang="en-US" i="0" dirty="0">
                <a:latin typeface="+mj-lt"/>
              </a:rPr>
              <a:t>If she is able and willing to transfer, the transferring site should notify the receiving site and the MTN 025 Management Team.</a:t>
            </a:r>
          </a:p>
          <a:p>
            <a:pPr marL="285750" lvl="0" indent="-285750">
              <a:buFont typeface="Arial" panose="020B0604020202020204" pitchFamily="34" charset="0"/>
              <a:buChar char="•"/>
            </a:pPr>
            <a:r>
              <a:rPr lang="en-US" i="0" dirty="0">
                <a:latin typeface="+mj-lt"/>
              </a:rPr>
              <a:t>Detailed guidance on participant transfers can be found in SSP Section 6 </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600" y="4431160"/>
            <a:ext cx="3048000" cy="15240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3637" y="4354960"/>
            <a:ext cx="1190625" cy="1905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1131" y="4354960"/>
            <a:ext cx="1190625" cy="1905000"/>
          </a:xfrm>
          <a:prstGeom prst="rect">
            <a:avLst/>
          </a:prstGeom>
        </p:spPr>
      </p:pic>
    </p:spTree>
    <p:custDataLst>
      <p:tags r:id="rId1"/>
    </p:custDataLst>
    <p:extLst>
      <p:ext uri="{BB962C8B-B14F-4D97-AF65-F5344CB8AC3E}">
        <p14:creationId xmlns:p14="http://schemas.microsoft.com/office/powerpoint/2010/main" val="1988875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28600"/>
            <a:ext cx="8229600" cy="1143000"/>
          </a:xfrm>
        </p:spPr>
        <p:txBody>
          <a:bodyPr/>
          <a:lstStyle/>
          <a:p>
            <a:r>
              <a:rPr lang="en-US" altLang="en-US" b="1" dirty="0"/>
              <a:t>Participant Transfer Checklist</a:t>
            </a:r>
          </a:p>
        </p:txBody>
      </p:sp>
      <p:pic>
        <p:nvPicPr>
          <p:cNvPr id="16388"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6231546"/>
            <a:ext cx="941388" cy="55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914400" y="1600200"/>
            <a:ext cx="6934200" cy="5103359"/>
          </a:xfrm>
          <a:prstGeom prst="rect">
            <a:avLst/>
          </a:prstGeom>
        </p:spPr>
      </p:pic>
    </p:spTree>
    <p:custDataLst>
      <p:tags r:id="rId1"/>
    </p:custDataLst>
    <p:extLst>
      <p:ext uri="{BB962C8B-B14F-4D97-AF65-F5344CB8AC3E}">
        <p14:creationId xmlns:p14="http://schemas.microsoft.com/office/powerpoint/2010/main" val="2056282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788" y="2819400"/>
            <a:ext cx="2133600" cy="1648691"/>
          </a:xfrm>
          <a:prstGeom prst="rect">
            <a:avLst/>
          </a:prstGeom>
        </p:spPr>
      </p:pic>
      <p:sp>
        <p:nvSpPr>
          <p:cNvPr id="16386" name="Rectangle 2"/>
          <p:cNvSpPr>
            <a:spLocks noGrp="1" noChangeArrowheads="1"/>
          </p:cNvSpPr>
          <p:nvPr>
            <p:ph type="title"/>
          </p:nvPr>
        </p:nvSpPr>
        <p:spPr>
          <a:xfrm>
            <a:off x="381000" y="228600"/>
            <a:ext cx="8229600" cy="1143000"/>
          </a:xfrm>
        </p:spPr>
        <p:txBody>
          <a:bodyPr/>
          <a:lstStyle/>
          <a:p>
            <a:r>
              <a:rPr lang="en-US" altLang="en-US" b="1" dirty="0"/>
              <a:t>Termination &amp; Withdrawal</a:t>
            </a:r>
          </a:p>
        </p:txBody>
      </p:sp>
      <p:pic>
        <p:nvPicPr>
          <p:cNvPr id="16388" name="Picture 4" descr="MTN LOGO_F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6231546"/>
            <a:ext cx="941388" cy="55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466"/>
          <p:cNvSpPr txBox="1">
            <a:spLocks noChangeArrowheads="1"/>
          </p:cNvSpPr>
          <p:nvPr/>
        </p:nvSpPr>
        <p:spPr bwMode="auto">
          <a:xfrm>
            <a:off x="266700" y="1828800"/>
            <a:ext cx="6542088" cy="4924425"/>
          </a:xfrm>
          <a:prstGeom prst="rect">
            <a:avLst/>
          </a:prstGeom>
          <a:noFill/>
          <a:ln>
            <a:noFill/>
          </a:ln>
          <a:effectLst/>
          <a:extLst/>
        </p:spPr>
        <p:txBody>
          <a:bodyPr wrap="square">
            <a:spAutoFit/>
          </a:bodyPr>
          <a:lstStyle>
            <a:lvl1pPr eaLnBrk="0" hangingPunct="0">
              <a:defRPr sz="2400" i="1">
                <a:solidFill>
                  <a:schemeClr val="tx1"/>
                </a:solidFill>
                <a:latin typeface="Times New Roman" pitchFamily="18" charset="0"/>
              </a:defRPr>
            </a:lvl1pPr>
            <a:lvl2pPr marL="1200150" indent="-45720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lvl="0"/>
            <a:r>
              <a:rPr lang="en-US" sz="2800" b="1" i="0" dirty="0">
                <a:solidFill>
                  <a:srgbClr val="669900"/>
                </a:solidFill>
                <a:latin typeface="+mj-lt"/>
              </a:rPr>
              <a:t>Voluntary Withdrawal</a:t>
            </a:r>
          </a:p>
          <a:p>
            <a:pPr marL="342900" lvl="0" indent="-342900">
              <a:buFont typeface="Arial" panose="020B0604020202020204" pitchFamily="34" charset="0"/>
              <a:buChar char="•"/>
            </a:pPr>
            <a:r>
              <a:rPr lang="en-US" sz="2200" i="0" dirty="0">
                <a:latin typeface="+mj-lt"/>
              </a:rPr>
              <a:t>Site teams should help participants work through any challenges to participation. </a:t>
            </a:r>
          </a:p>
          <a:p>
            <a:pPr marL="342900" lvl="0" indent="-342900">
              <a:buFont typeface="Arial" panose="020B0604020202020204" pitchFamily="34" charset="0"/>
              <a:buChar char="•"/>
            </a:pPr>
            <a:r>
              <a:rPr lang="en-US" sz="2200" i="0" dirty="0">
                <a:latin typeface="+mj-lt"/>
              </a:rPr>
              <a:t>Ask participant if she is willing to complete one last visit, during which the Early Termination Visit procedures (consisting of PUEV and Termination Visit procedures) would be conducted.  </a:t>
            </a:r>
          </a:p>
          <a:p>
            <a:pPr marL="1543050" lvl="1" indent="-342900">
              <a:buFont typeface="Arial" panose="020B0604020202020204" pitchFamily="34" charset="0"/>
              <a:buChar char="•"/>
            </a:pPr>
            <a:r>
              <a:rPr lang="en-US" sz="2200" i="0" dirty="0">
                <a:latin typeface="+mj-lt"/>
              </a:rPr>
              <a:t>At minimum, staff should try to perform a final HIV test (two rapid HIV tests) before withdrawal.  </a:t>
            </a:r>
          </a:p>
          <a:p>
            <a:pPr marL="342900" lvl="0" indent="-342900">
              <a:buFont typeface="Arial" panose="020B0604020202020204" pitchFamily="34" charset="0"/>
              <a:buChar char="•"/>
            </a:pPr>
            <a:r>
              <a:rPr lang="en-US" sz="2200" i="0" dirty="0">
                <a:latin typeface="+mj-lt"/>
              </a:rPr>
              <a:t>Ensure all referrals are provided to participant as needed</a:t>
            </a:r>
          </a:p>
          <a:p>
            <a:pPr marL="342900" lvl="0" indent="-342900">
              <a:buFont typeface="Arial" panose="020B0604020202020204" pitchFamily="34" charset="0"/>
              <a:buChar char="•"/>
            </a:pPr>
            <a:r>
              <a:rPr lang="en-US" sz="2200" i="0" dirty="0">
                <a:latin typeface="+mj-lt"/>
              </a:rPr>
              <a:t>Further details on voluntary withdrawal can be found in SSP Section 6. </a:t>
            </a:r>
          </a:p>
        </p:txBody>
      </p:sp>
    </p:spTree>
    <p:custDataLst>
      <p:tags r:id="rId1"/>
    </p:custDataLst>
    <p:extLst>
      <p:ext uri="{BB962C8B-B14F-4D97-AF65-F5344CB8AC3E}">
        <p14:creationId xmlns:p14="http://schemas.microsoft.com/office/powerpoint/2010/main" val="3723270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5204531"/>
            <a:ext cx="1524000" cy="1524000"/>
          </a:xfrm>
          <a:prstGeom prst="rect">
            <a:avLst/>
          </a:prstGeom>
        </p:spPr>
      </p:pic>
      <p:sp>
        <p:nvSpPr>
          <p:cNvPr id="16386" name="Rectangle 2"/>
          <p:cNvSpPr>
            <a:spLocks noGrp="1" noChangeArrowheads="1"/>
          </p:cNvSpPr>
          <p:nvPr>
            <p:ph type="title"/>
          </p:nvPr>
        </p:nvSpPr>
        <p:spPr>
          <a:xfrm>
            <a:off x="381000" y="228600"/>
            <a:ext cx="8229600" cy="1143000"/>
          </a:xfrm>
        </p:spPr>
        <p:txBody>
          <a:bodyPr/>
          <a:lstStyle/>
          <a:p>
            <a:r>
              <a:rPr lang="en-US" altLang="en-US" b="1" dirty="0"/>
              <a:t>Termination &amp; Withdrawal</a:t>
            </a:r>
          </a:p>
        </p:txBody>
      </p:sp>
      <p:pic>
        <p:nvPicPr>
          <p:cNvPr id="16388" name="Picture 4" descr="MTN LOGO_F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6231546"/>
            <a:ext cx="941388" cy="55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466"/>
          <p:cNvSpPr txBox="1">
            <a:spLocks noChangeArrowheads="1"/>
          </p:cNvSpPr>
          <p:nvPr/>
        </p:nvSpPr>
        <p:spPr bwMode="auto">
          <a:xfrm>
            <a:off x="381000" y="1600200"/>
            <a:ext cx="8458200" cy="3631763"/>
          </a:xfrm>
          <a:prstGeom prst="rect">
            <a:avLst/>
          </a:prstGeom>
          <a:noFill/>
          <a:ln>
            <a:noFill/>
          </a:ln>
          <a:effectLst/>
          <a:extLst/>
        </p:spPr>
        <p:txBody>
          <a:bodyPr wrap="square">
            <a:spAutoFit/>
          </a:bodyPr>
          <a:lstStyle>
            <a:lvl1pPr eaLnBrk="0" hangingPunct="0">
              <a:defRPr sz="2400" i="1">
                <a:solidFill>
                  <a:schemeClr val="tx1"/>
                </a:solidFill>
                <a:latin typeface="Times New Roman" pitchFamily="18" charset="0"/>
              </a:defRPr>
            </a:lvl1pPr>
            <a:lvl2pPr marL="1200150" indent="-45720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lvl="0" algn="ctr"/>
            <a:r>
              <a:rPr lang="en-US" sz="2800" b="1" i="0" dirty="0">
                <a:solidFill>
                  <a:srgbClr val="669900"/>
                </a:solidFill>
                <a:latin typeface="+mj-lt"/>
              </a:rPr>
              <a:t>Early Termination </a:t>
            </a:r>
          </a:p>
          <a:p>
            <a:pPr marL="342900" lvl="0" indent="-342900">
              <a:buFont typeface="Arial" panose="020B0604020202020204" pitchFamily="34" charset="0"/>
              <a:buChar char="•"/>
            </a:pPr>
            <a:r>
              <a:rPr lang="en-US" sz="2200" i="0" dirty="0">
                <a:latin typeface="+mj-lt"/>
              </a:rPr>
              <a:t>When considering early termination of participants, weigh the advantages of keeping a participant in the trial against the negative impacts of a participant’s poor retention on study outcomes and clinic resources. </a:t>
            </a:r>
          </a:p>
          <a:p>
            <a:pPr marL="342900" lvl="0" indent="-342900">
              <a:buFont typeface="Arial" panose="020B0604020202020204" pitchFamily="34" charset="0"/>
              <a:buChar char="•"/>
            </a:pPr>
            <a:r>
              <a:rPr lang="en-US" sz="2200" i="0" dirty="0">
                <a:latin typeface="+mj-lt"/>
              </a:rPr>
              <a:t>Participant terminations should be viewed as a last resort. </a:t>
            </a:r>
          </a:p>
          <a:p>
            <a:pPr marL="342900" lvl="0" indent="-342900">
              <a:buFont typeface="Arial" panose="020B0604020202020204" pitchFamily="34" charset="0"/>
              <a:buChar char="•"/>
            </a:pPr>
            <a:r>
              <a:rPr lang="en-US" i="0" dirty="0">
                <a:solidFill>
                  <a:srgbClr val="740074"/>
                </a:solidFill>
                <a:latin typeface="+mj-lt"/>
              </a:rPr>
              <a:t>Consultation with the PSRT is required regarding early terminations per </a:t>
            </a:r>
            <a:r>
              <a:rPr lang="en-US" i="0" dirty="0" err="1">
                <a:solidFill>
                  <a:srgbClr val="740074"/>
                </a:solidFill>
                <a:latin typeface="+mj-lt"/>
              </a:rPr>
              <a:t>IoR</a:t>
            </a:r>
            <a:r>
              <a:rPr lang="en-US" i="0" dirty="0">
                <a:solidFill>
                  <a:srgbClr val="740074"/>
                </a:solidFill>
                <a:latin typeface="+mj-lt"/>
              </a:rPr>
              <a:t> decision </a:t>
            </a:r>
            <a:endParaRPr lang="en-US" sz="2200" i="0" dirty="0">
              <a:solidFill>
                <a:srgbClr val="740074"/>
              </a:solidFill>
              <a:latin typeface="+mj-lt"/>
            </a:endParaRPr>
          </a:p>
          <a:p>
            <a:pPr marL="342900" lvl="0" indent="-342900">
              <a:buFont typeface="Arial" panose="020B0604020202020204" pitchFamily="34" charset="0"/>
              <a:buChar char="•"/>
            </a:pPr>
            <a:r>
              <a:rPr lang="en-US" sz="2200" i="0" dirty="0">
                <a:latin typeface="+mj-lt"/>
              </a:rPr>
              <a:t>Discuss challenging participants and potential terminations as a group and with the study management team, as needed. </a:t>
            </a:r>
          </a:p>
        </p:txBody>
      </p:sp>
    </p:spTree>
    <p:custDataLst>
      <p:tags r:id="rId1"/>
    </p:custDataLst>
    <p:extLst>
      <p:ext uri="{BB962C8B-B14F-4D97-AF65-F5344CB8AC3E}">
        <p14:creationId xmlns:p14="http://schemas.microsoft.com/office/powerpoint/2010/main" val="188023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Resumptions after Withdrawal</a:t>
            </a:r>
          </a:p>
        </p:txBody>
      </p:sp>
      <p:sp>
        <p:nvSpPr>
          <p:cNvPr id="3" name="Content Placeholder 2"/>
          <p:cNvSpPr>
            <a:spLocks noGrp="1"/>
          </p:cNvSpPr>
          <p:nvPr>
            <p:ph idx="1"/>
          </p:nvPr>
        </p:nvSpPr>
        <p:spPr/>
        <p:txBody>
          <a:bodyPr/>
          <a:lstStyle/>
          <a:p>
            <a:r>
              <a:rPr lang="en-US" sz="2800" dirty="0">
                <a:solidFill>
                  <a:srgbClr val="669900"/>
                </a:solidFill>
              </a:rPr>
              <a:t>Participants may change their mind and rejoin the study during after early termination/withdrawal</a:t>
            </a:r>
          </a:p>
          <a:p>
            <a:pPr lvl="1"/>
            <a:r>
              <a:rPr lang="en-US" sz="2400" dirty="0">
                <a:solidFill>
                  <a:srgbClr val="669900"/>
                </a:solidFill>
              </a:rPr>
              <a:t>Participant must re-consent to document that she voluntarily rejoined the study</a:t>
            </a:r>
          </a:p>
          <a:p>
            <a:pPr lvl="1"/>
            <a:r>
              <a:rPr lang="en-US" sz="2400" dirty="0">
                <a:solidFill>
                  <a:srgbClr val="669900"/>
                </a:solidFill>
              </a:rPr>
              <a:t>PTID and Follow-up visit schedule remain the same</a:t>
            </a:r>
          </a:p>
          <a:p>
            <a:pPr lvl="1"/>
            <a:r>
              <a:rPr lang="en-US" sz="2400" dirty="0">
                <a:solidFill>
                  <a:srgbClr val="669900"/>
                </a:solidFill>
              </a:rPr>
              <a:t>Clinical exam must be done prior to product restart </a:t>
            </a:r>
          </a:p>
          <a:p>
            <a:r>
              <a:rPr lang="en-US" sz="2800" dirty="0">
                <a:solidFill>
                  <a:srgbClr val="669900"/>
                </a:solidFill>
              </a:rPr>
              <a:t>Contact MTN-025 mgmt. team and PSRT for detailed guidance</a:t>
            </a:r>
          </a:p>
          <a:p>
            <a:endParaRPr lang="en-US" dirty="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294" b="22144"/>
          <a:stretch/>
        </p:blipFill>
        <p:spPr>
          <a:xfrm>
            <a:off x="3733800" y="4861431"/>
            <a:ext cx="4114800" cy="1789043"/>
          </a:xfrm>
          <a:prstGeom prst="rect">
            <a:avLst/>
          </a:prstGeom>
        </p:spPr>
      </p:pic>
    </p:spTree>
    <p:extLst>
      <p:ext uri="{BB962C8B-B14F-4D97-AF65-F5344CB8AC3E}">
        <p14:creationId xmlns:p14="http://schemas.microsoft.com/office/powerpoint/2010/main" val="2656700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Retention Pop Quiz</a:t>
            </a:r>
          </a:p>
        </p:txBody>
      </p:sp>
      <p:sp>
        <p:nvSpPr>
          <p:cNvPr id="45059" name="Content Placeholder 2"/>
          <p:cNvSpPr>
            <a:spLocks noGrp="1"/>
          </p:cNvSpPr>
          <p:nvPr>
            <p:ph idx="1"/>
          </p:nvPr>
        </p:nvSpPr>
        <p:spPr>
          <a:xfrm>
            <a:off x="2428875" y="1757363"/>
            <a:ext cx="4657725" cy="685800"/>
          </a:xfrm>
        </p:spPr>
        <p:txBody>
          <a:bodyPr/>
          <a:lstStyle/>
          <a:p>
            <a:pPr marL="0" indent="0" algn="ctr">
              <a:buFont typeface="Arial" panose="020B0604020202020204" pitchFamily="34" charset="0"/>
              <a:buNone/>
            </a:pPr>
            <a:r>
              <a:rPr lang="en-US" altLang="en-US" b="1" dirty="0">
                <a:solidFill>
                  <a:srgbClr val="9A004D"/>
                </a:solidFill>
              </a:rPr>
              <a:t>Get out your quiz paper!</a:t>
            </a:r>
          </a:p>
        </p:txBody>
      </p:sp>
      <p:pic>
        <p:nvPicPr>
          <p:cNvPr id="45061" name="Picture 4"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891213"/>
            <a:ext cx="18097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2100263"/>
            <a:ext cx="4876800" cy="4876800"/>
          </a:xfrm>
          <a:prstGeom prst="rect">
            <a:avLst/>
          </a:prstGeom>
        </p:spPr>
      </p:pic>
    </p:spTree>
    <p:extLst>
      <p:ext uri="{BB962C8B-B14F-4D97-AF65-F5344CB8AC3E}">
        <p14:creationId xmlns:p14="http://schemas.microsoft.com/office/powerpoint/2010/main" val="3633475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1828800"/>
            <a:ext cx="4343400" cy="3124200"/>
          </a:xfrm>
        </p:spPr>
        <p:txBody>
          <a:bodyPr/>
          <a:lstStyle/>
          <a:p>
            <a:pPr marL="514350" indent="-514350">
              <a:buFont typeface="Calibri" panose="020F0502020204030204" pitchFamily="34" charset="0"/>
              <a:buAutoNum type="arabicPeriod"/>
            </a:pPr>
            <a:r>
              <a:rPr lang="en-US" altLang="en-US" dirty="0"/>
              <a:t>What important factors may effect a participant’s retention in HOPE? </a:t>
            </a:r>
          </a:p>
        </p:txBody>
      </p:sp>
      <p:sp>
        <p:nvSpPr>
          <p:cNvPr id="47107" name="Title 1"/>
          <p:cNvSpPr txBox="1">
            <a:spLocks/>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dirty="0"/>
              <a:t>Retention Pop Quiz</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7405" y="2057400"/>
            <a:ext cx="4299395" cy="4355287"/>
          </a:xfrm>
          <a:prstGeom prst="rect">
            <a:avLst/>
          </a:prstGeom>
        </p:spPr>
      </p:pic>
    </p:spTree>
    <p:extLst>
      <p:ext uri="{BB962C8B-B14F-4D97-AF65-F5344CB8AC3E}">
        <p14:creationId xmlns:p14="http://schemas.microsoft.com/office/powerpoint/2010/main" val="600384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457200" y="1600200"/>
            <a:ext cx="8229600" cy="1295400"/>
          </a:xfrm>
        </p:spPr>
        <p:txBody>
          <a:bodyPr/>
          <a:lstStyle/>
          <a:p>
            <a:pPr marL="514350" indent="-514350">
              <a:buFont typeface="Calibri" panose="020F0502020204030204" pitchFamily="34" charset="0"/>
              <a:buAutoNum type="arabicPeriod" startAt="2"/>
            </a:pPr>
            <a:r>
              <a:rPr lang="en-US" altLang="en-US" dirty="0"/>
              <a:t>For a participant who transfers from one site to another, what PTID will she use at the new site? </a:t>
            </a:r>
          </a:p>
        </p:txBody>
      </p:sp>
      <p:sp>
        <p:nvSpPr>
          <p:cNvPr id="49155" name="Title 1"/>
          <p:cNvSpPr txBox="1">
            <a:spLocks/>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dirty="0"/>
              <a:t>Retention Pop Quiz</a:t>
            </a:r>
          </a:p>
        </p:txBody>
      </p:sp>
      <p:sp>
        <p:nvSpPr>
          <p:cNvPr id="3" name="Rectangle 2"/>
          <p:cNvSpPr/>
          <p:nvPr/>
        </p:nvSpPr>
        <p:spPr bwMode="auto">
          <a:xfrm>
            <a:off x="1600201" y="4648202"/>
            <a:ext cx="4572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352800"/>
            <a:ext cx="3200400" cy="3200400"/>
          </a:xfrm>
          <a:prstGeom prst="rect">
            <a:avLst/>
          </a:prstGeom>
        </p:spPr>
      </p:pic>
    </p:spTree>
    <p:extLst>
      <p:ext uri="{BB962C8B-B14F-4D97-AF65-F5344CB8AC3E}">
        <p14:creationId xmlns:p14="http://schemas.microsoft.com/office/powerpoint/2010/main" val="3227310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457200" y="1676400"/>
            <a:ext cx="8229600" cy="1295400"/>
          </a:xfrm>
        </p:spPr>
        <p:txBody>
          <a:bodyPr/>
          <a:lstStyle/>
          <a:p>
            <a:pPr marL="514350" indent="-514350">
              <a:buFont typeface="Calibri" panose="020F0502020204030204" pitchFamily="34" charset="0"/>
              <a:buAutoNum type="arabicPeriod" startAt="3"/>
            </a:pPr>
            <a:r>
              <a:rPr lang="en-US" altLang="en-US" dirty="0"/>
              <a:t>What is the retention goal in HOPE?</a:t>
            </a:r>
          </a:p>
        </p:txBody>
      </p:sp>
      <p:sp>
        <p:nvSpPr>
          <p:cNvPr id="51203" name="Title 1"/>
          <p:cNvSpPr txBox="1">
            <a:spLocks/>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dirty="0"/>
              <a:t>Retention Pop Quiz</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080" y="2667000"/>
            <a:ext cx="6339840" cy="3566160"/>
          </a:xfrm>
          <a:prstGeom prst="rect">
            <a:avLst/>
          </a:prstGeom>
        </p:spPr>
      </p:pic>
    </p:spTree>
    <p:extLst>
      <p:ext uri="{BB962C8B-B14F-4D97-AF65-F5344CB8AC3E}">
        <p14:creationId xmlns:p14="http://schemas.microsoft.com/office/powerpoint/2010/main" val="108956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HOPE Accrual Targets</a:t>
            </a:r>
          </a:p>
        </p:txBody>
      </p:sp>
      <p:sp>
        <p:nvSpPr>
          <p:cNvPr id="3" name="Content Placeholder 2"/>
          <p:cNvSpPr>
            <a:spLocks noGrp="1"/>
          </p:cNvSpPr>
          <p:nvPr>
            <p:ph idx="1"/>
          </p:nvPr>
        </p:nvSpPr>
        <p:spPr>
          <a:xfrm>
            <a:off x="457200" y="1600200"/>
            <a:ext cx="8382000" cy="4785232"/>
          </a:xfrm>
        </p:spPr>
        <p:txBody>
          <a:bodyPr/>
          <a:lstStyle/>
          <a:p>
            <a:pPr marL="0" indent="0" algn="ctr">
              <a:buNone/>
            </a:pPr>
            <a:r>
              <a:rPr lang="en-US" sz="4800" b="1" i="1" dirty="0">
                <a:solidFill>
                  <a:srgbClr val="92D050"/>
                </a:solidFill>
              </a:rPr>
              <a:t>REMINDER!</a:t>
            </a:r>
          </a:p>
          <a:p>
            <a:pPr marL="0" indent="0" algn="ctr">
              <a:buNone/>
            </a:pPr>
            <a:r>
              <a:rPr lang="en-US" i="1" dirty="0"/>
              <a:t>There are no set accrual targets for HOPE.  The goal is to </a:t>
            </a:r>
            <a:r>
              <a:rPr lang="en-US" i="1" u="sng" dirty="0"/>
              <a:t>offer</a:t>
            </a:r>
            <a:r>
              <a:rPr lang="en-US" i="1" dirty="0"/>
              <a:t> participation to all former ASPIRE participants, not enroll a certain number of former participants.</a:t>
            </a:r>
          </a:p>
          <a:p>
            <a:pPr marL="0" indent="0">
              <a:buNone/>
            </a:pPr>
            <a:endParaRPr lang="en-US" sz="4400" i="1" dirty="0"/>
          </a:p>
        </p:txBody>
      </p:sp>
      <p:pic>
        <p:nvPicPr>
          <p:cNvPr id="4" name="Picture 2" descr="http://blogs-images.forbes.com/ericbasu/files/2014/02/target-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518660"/>
            <a:ext cx="2360085" cy="2194879"/>
          </a:xfrm>
          <a:prstGeom prst="rect">
            <a:avLst/>
          </a:prstGeom>
          <a:noFill/>
          <a:extLst>
            <a:ext uri="{909E8E84-426E-40DD-AFC4-6F175D3DCCD1}">
              <a14:hiddenFill xmlns:a14="http://schemas.microsoft.com/office/drawing/2010/main">
                <a:solidFill>
                  <a:srgbClr val="FFFFFF"/>
                </a:solidFill>
              </a14:hiddenFill>
            </a:ext>
          </a:extLst>
        </p:spPr>
      </p:pic>
      <p:sp>
        <p:nvSpPr>
          <p:cNvPr id="5" name="&quot;No&quot; Symbol 4"/>
          <p:cNvSpPr/>
          <p:nvPr/>
        </p:nvSpPr>
        <p:spPr>
          <a:xfrm>
            <a:off x="6462219" y="4350861"/>
            <a:ext cx="2704042" cy="2507139"/>
          </a:xfrm>
          <a:prstGeom prst="noSmoking">
            <a:avLst>
              <a:gd name="adj" fmla="val 70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12371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457200" y="1600200"/>
            <a:ext cx="8229600" cy="1295400"/>
          </a:xfrm>
        </p:spPr>
        <p:txBody>
          <a:bodyPr/>
          <a:lstStyle/>
          <a:p>
            <a:pPr marL="514350" indent="-514350">
              <a:buFont typeface="Calibri" panose="020F0502020204030204" pitchFamily="34" charset="0"/>
              <a:buAutoNum type="arabicPeriod" startAt="4"/>
            </a:pPr>
            <a:r>
              <a:rPr lang="en-US" altLang="en-US" dirty="0"/>
              <a:t>What should be requested of someone who withdraws from the HOPE study?</a:t>
            </a:r>
          </a:p>
        </p:txBody>
      </p:sp>
      <p:sp>
        <p:nvSpPr>
          <p:cNvPr id="53251" name="Title 1"/>
          <p:cNvSpPr txBox="1">
            <a:spLocks/>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dirty="0"/>
              <a:t>Retention Pop Quiz</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124200"/>
            <a:ext cx="4038600" cy="3602466"/>
          </a:xfrm>
          <a:prstGeom prst="rect">
            <a:avLst/>
          </a:prstGeom>
        </p:spPr>
      </p:pic>
    </p:spTree>
    <p:extLst>
      <p:ext uri="{BB962C8B-B14F-4D97-AF65-F5344CB8AC3E}">
        <p14:creationId xmlns:p14="http://schemas.microsoft.com/office/powerpoint/2010/main" val="3835383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457200" y="1600199"/>
            <a:ext cx="8229600" cy="1674813"/>
          </a:xfrm>
        </p:spPr>
        <p:txBody>
          <a:bodyPr/>
          <a:lstStyle/>
          <a:p>
            <a:pPr marL="514350" indent="-514350">
              <a:buFont typeface="Calibri" panose="020F0502020204030204" pitchFamily="34" charset="0"/>
              <a:buAutoNum type="arabicPeriod" startAt="5"/>
            </a:pPr>
            <a:r>
              <a:rPr lang="en-US" altLang="en-US" dirty="0"/>
              <a:t>Name one activity at your site that you feel was the most successful at encouraging participant retention during ASPIRE.</a:t>
            </a:r>
          </a:p>
        </p:txBody>
      </p:sp>
      <p:sp>
        <p:nvSpPr>
          <p:cNvPr id="55299" name="Title 1"/>
          <p:cNvSpPr txBox="1">
            <a:spLocks/>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dirty="0"/>
              <a:t>Retention Pop Quiz</a:t>
            </a:r>
          </a:p>
        </p:txBody>
      </p:sp>
      <p:sp>
        <p:nvSpPr>
          <p:cNvPr id="3" name="Rectangle 2"/>
          <p:cNvSpPr/>
          <p:nvPr/>
        </p:nvSpPr>
        <p:spPr>
          <a:xfrm>
            <a:off x="4400550" y="4570413"/>
            <a:ext cx="704850" cy="306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3503611"/>
            <a:ext cx="4495800" cy="2997200"/>
          </a:xfrm>
          <a:prstGeom prst="rect">
            <a:avLst/>
          </a:prstGeom>
        </p:spPr>
      </p:pic>
    </p:spTree>
    <p:extLst>
      <p:ext uri="{BB962C8B-B14F-4D97-AF65-F5344CB8AC3E}">
        <p14:creationId xmlns:p14="http://schemas.microsoft.com/office/powerpoint/2010/main" val="1644384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76200" y="1600200"/>
            <a:ext cx="5562600" cy="2362200"/>
          </a:xfrm>
        </p:spPr>
        <p:txBody>
          <a:bodyPr/>
          <a:lstStyle/>
          <a:p>
            <a:pPr marL="514350" indent="-514350">
              <a:buFont typeface="Calibri" panose="020F0502020204030204" pitchFamily="34" charset="0"/>
              <a:buAutoNum type="arabicPeriod"/>
            </a:pPr>
            <a:r>
              <a:rPr lang="en-US" altLang="en-US" sz="2800" dirty="0"/>
              <a:t>Varied – please share!</a:t>
            </a:r>
          </a:p>
          <a:p>
            <a:pPr marL="514350" indent="-514350">
              <a:buFont typeface="Calibri" panose="020F0502020204030204" pitchFamily="34" charset="0"/>
              <a:buAutoNum type="arabicPeriod"/>
            </a:pPr>
            <a:r>
              <a:rPr lang="en-US" altLang="en-US" sz="2800" dirty="0"/>
              <a:t>She keeps the same PTID</a:t>
            </a:r>
          </a:p>
          <a:p>
            <a:pPr marL="514350" indent="-514350">
              <a:buFont typeface="Calibri" panose="020F0502020204030204" pitchFamily="34" charset="0"/>
              <a:buAutoNum type="arabicPeriod"/>
            </a:pPr>
            <a:r>
              <a:rPr lang="en-US" altLang="en-US" sz="2800" dirty="0"/>
              <a:t>The retention goal in HOPE is 95%</a:t>
            </a:r>
          </a:p>
          <a:p>
            <a:pPr marL="514350" indent="-514350">
              <a:buFont typeface="Calibri" panose="020F0502020204030204" pitchFamily="34" charset="0"/>
              <a:buAutoNum type="arabicPeriod"/>
            </a:pPr>
            <a:r>
              <a:rPr lang="en-US" altLang="en-US" sz="2800" dirty="0"/>
              <a:t>Request that she complete an early term visit, and if not, a minimum of 2 rapid HIV tests should be conducted before participants withdraw from the study.</a:t>
            </a:r>
          </a:p>
          <a:p>
            <a:pPr marL="514350" indent="-514350">
              <a:buFont typeface="Calibri" panose="020F0502020204030204" pitchFamily="34" charset="0"/>
              <a:buAutoNum type="arabicPeriod"/>
            </a:pPr>
            <a:r>
              <a:rPr lang="en-US" altLang="en-US" sz="2800" dirty="0"/>
              <a:t>Varied – please share!</a:t>
            </a:r>
          </a:p>
          <a:p>
            <a:pPr marL="514350" indent="-514350">
              <a:buFont typeface="Calibri" panose="020F0502020204030204" pitchFamily="34" charset="0"/>
              <a:buAutoNum type="arabicPeriod"/>
            </a:pPr>
            <a:endParaRPr lang="en-US" altLang="en-US" dirty="0"/>
          </a:p>
          <a:p>
            <a:pPr marL="514350" indent="-514350">
              <a:buFont typeface="Calibri" panose="020F0502020204030204" pitchFamily="34" charset="0"/>
              <a:buAutoNum type="arabicPeriod"/>
            </a:pPr>
            <a:endParaRPr lang="en-US" altLang="en-US" dirty="0"/>
          </a:p>
        </p:txBody>
      </p:sp>
      <p:sp>
        <p:nvSpPr>
          <p:cNvPr id="57347" name="Title 1"/>
          <p:cNvSpPr txBox="1">
            <a:spLocks/>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b="1" dirty="0">
                <a:solidFill>
                  <a:srgbClr val="669900"/>
                </a:solidFill>
              </a:rPr>
              <a:t>Retention Pop Quiz </a:t>
            </a:r>
          </a:p>
          <a:p>
            <a:pPr algn="ctr">
              <a:spcBef>
                <a:spcPct val="0"/>
              </a:spcBef>
              <a:buFontTx/>
              <a:buNone/>
            </a:pPr>
            <a:r>
              <a:rPr lang="en-US" altLang="en-US" sz="4400" b="1" dirty="0">
                <a:solidFill>
                  <a:srgbClr val="669900"/>
                </a:solidFill>
              </a:rPr>
              <a:t>How did you do?</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514600"/>
            <a:ext cx="3699019" cy="2463546"/>
          </a:xfrm>
          <a:prstGeom prst="rect">
            <a:avLst/>
          </a:prstGeom>
        </p:spPr>
      </p:pic>
    </p:spTree>
    <p:extLst>
      <p:ext uri="{BB962C8B-B14F-4D97-AF65-F5344CB8AC3E}">
        <p14:creationId xmlns:p14="http://schemas.microsoft.com/office/powerpoint/2010/main" val="1619734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txBox="1">
            <a:spLocks/>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b="1" dirty="0">
                <a:solidFill>
                  <a:srgbClr val="669900"/>
                </a:solidFill>
              </a:rPr>
              <a:t>Any further questions?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19731"/>
            <a:ext cx="8305800" cy="5857319"/>
          </a:xfrm>
          <a:prstGeom prst="rect">
            <a:avLst/>
          </a:prstGeom>
        </p:spPr>
      </p:pic>
    </p:spTree>
    <p:extLst>
      <p:ext uri="{BB962C8B-B14F-4D97-AF65-F5344CB8AC3E}">
        <p14:creationId xmlns:p14="http://schemas.microsoft.com/office/powerpoint/2010/main" val="3406370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28600"/>
            <a:ext cx="8229600" cy="1143000"/>
          </a:xfrm>
        </p:spPr>
        <p:txBody>
          <a:bodyPr/>
          <a:lstStyle/>
          <a:p>
            <a:r>
              <a:rPr lang="en-US" altLang="en-US" b="1" dirty="0"/>
              <a:t>What do we mean by retention in HOPE?</a:t>
            </a:r>
          </a:p>
        </p:txBody>
      </p:sp>
      <p:pic>
        <p:nvPicPr>
          <p:cNvPr id="16388"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6231546"/>
            <a:ext cx="941388" cy="55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Jared B\Dropbox\Dapivirine\MTN-025\Logo\Hope_Study_2Tag_PM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2490317"/>
            <a:ext cx="7270399" cy="25965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34377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28600"/>
            <a:ext cx="8229600" cy="1143000"/>
          </a:xfrm>
        </p:spPr>
        <p:txBody>
          <a:bodyPr/>
          <a:lstStyle/>
          <a:p>
            <a:r>
              <a:rPr lang="en-US" altLang="en-US" b="1" dirty="0"/>
              <a:t>What do we mean by retention in HOPE?</a:t>
            </a:r>
          </a:p>
        </p:txBody>
      </p:sp>
      <p:pic>
        <p:nvPicPr>
          <p:cNvPr id="16388"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6231546"/>
            <a:ext cx="941388" cy="55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1676400"/>
            <a:ext cx="8561388" cy="1200329"/>
          </a:xfrm>
          <a:prstGeom prst="rect">
            <a:avLst/>
          </a:prstGeom>
        </p:spPr>
        <p:txBody>
          <a:bodyPr wrap="square">
            <a:spAutoFit/>
          </a:bodyPr>
          <a:lstStyle/>
          <a:p>
            <a:pPr algn="ctr"/>
            <a:r>
              <a:rPr lang="en-US" sz="2400" dirty="0">
                <a:solidFill>
                  <a:srgbClr val="669900"/>
                </a:solidFill>
                <a:latin typeface="+mj-lt"/>
                <a:ea typeface="SimSun" panose="02010600030101010101" pitchFamily="2" charset="-122"/>
              </a:rPr>
              <a:t>The term “retention” refers to completion of required follow-up visit procedures at the time points specified in the protocol. In HOPE, the retention target is still 95%.</a:t>
            </a:r>
            <a:endParaRPr lang="en-US" sz="2400" dirty="0">
              <a:solidFill>
                <a:srgbClr val="669900"/>
              </a:solidFill>
              <a:latin typeface="+mj-lt"/>
            </a:endParaRPr>
          </a:p>
        </p:txBody>
      </p:sp>
      <p:sp>
        <p:nvSpPr>
          <p:cNvPr id="6" name="Rectangle 5"/>
          <p:cNvSpPr/>
          <p:nvPr/>
        </p:nvSpPr>
        <p:spPr>
          <a:xfrm>
            <a:off x="0" y="3886200"/>
            <a:ext cx="9147243" cy="2677656"/>
          </a:xfrm>
          <a:prstGeom prst="rect">
            <a:avLst/>
          </a:prstGeom>
        </p:spPr>
        <p:txBody>
          <a:bodyPr wrap="square">
            <a:spAutoFit/>
          </a:bodyPr>
          <a:lstStyle/>
          <a:p>
            <a:pPr algn="ctr"/>
            <a:r>
              <a:rPr lang="en-US" sz="2400" dirty="0">
                <a:solidFill>
                  <a:srgbClr val="740074"/>
                </a:solidFill>
                <a:latin typeface="+mj-lt"/>
                <a:ea typeface="SimSun" panose="02010600030101010101" pitchFamily="2" charset="-122"/>
              </a:rPr>
              <a:t>The difference? </a:t>
            </a:r>
          </a:p>
          <a:p>
            <a:pPr algn="ctr"/>
            <a:r>
              <a:rPr lang="en-US" sz="2400" dirty="0">
                <a:solidFill>
                  <a:srgbClr val="669900"/>
                </a:solidFill>
                <a:latin typeface="+mj-lt"/>
                <a:ea typeface="SimSun" panose="02010600030101010101" pitchFamily="2" charset="-122"/>
              </a:rPr>
              <a:t>We want women to complete their study visits and procedures – whether it is decliner procedures, non-acceptors, or ring users, to both support them to follow their HIV prevention plan, and to gather more information about the ring &amp; its use in a real-world setting. We </a:t>
            </a:r>
            <a:r>
              <a:rPr lang="en-US" sz="2400" i="1" dirty="0">
                <a:solidFill>
                  <a:srgbClr val="669900"/>
                </a:solidFill>
                <a:latin typeface="+mj-lt"/>
                <a:ea typeface="SimSun" panose="02010600030101010101" pitchFamily="2" charset="-122"/>
              </a:rPr>
              <a:t>don’t</a:t>
            </a:r>
            <a:r>
              <a:rPr lang="en-US" sz="2400" dirty="0">
                <a:solidFill>
                  <a:srgbClr val="669900"/>
                </a:solidFill>
                <a:latin typeface="+mj-lt"/>
                <a:ea typeface="SimSun" panose="02010600030101010101" pitchFamily="2" charset="-122"/>
              </a:rPr>
              <a:t> want to retain participants to pressure them into participating in the study or using the ring!</a:t>
            </a:r>
            <a:endParaRPr lang="en-US" sz="2400" dirty="0">
              <a:solidFill>
                <a:srgbClr val="669900"/>
              </a:solidFill>
              <a:latin typeface="+mj-lt"/>
            </a:endParaRPr>
          </a:p>
        </p:txBody>
      </p:sp>
      <p:pic>
        <p:nvPicPr>
          <p:cNvPr id="8" name="Picture 2" descr="C:\Users\Jared B\Dropbox\Dapivirine\MTN-025\Logo\Hope_Study_2Tag_PM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9000" y="2895600"/>
            <a:ext cx="2850799" cy="10181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68134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28600"/>
            <a:ext cx="8229600" cy="1143000"/>
          </a:xfrm>
        </p:spPr>
        <p:txBody>
          <a:bodyPr/>
          <a:lstStyle/>
          <a:p>
            <a:r>
              <a:rPr lang="en-US" altLang="en-US" b="1" dirty="0"/>
              <a:t>What might effect a participant’s retention in HOPE?</a:t>
            </a:r>
          </a:p>
        </p:txBody>
      </p:sp>
      <p:pic>
        <p:nvPicPr>
          <p:cNvPr id="16388"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6231546"/>
            <a:ext cx="941388" cy="55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676400" y="2209800"/>
            <a:ext cx="6010961" cy="3886200"/>
            <a:chOff x="1676400" y="2209800"/>
            <a:chExt cx="6010961" cy="3886200"/>
          </a:xfrm>
        </p:grpSpPr>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5625" t="19281" b="30914"/>
            <a:stretch/>
          </p:blipFill>
          <p:spPr>
            <a:xfrm>
              <a:off x="1905000" y="2209800"/>
              <a:ext cx="5782361" cy="3640747"/>
            </a:xfrm>
            <a:prstGeom prst="rect">
              <a:avLst/>
            </a:prstGeom>
          </p:spPr>
        </p:pic>
        <p:sp>
          <p:nvSpPr>
            <p:cNvPr id="4" name="Rectangle 3"/>
            <p:cNvSpPr/>
            <p:nvPr/>
          </p:nvSpPr>
          <p:spPr>
            <a:xfrm>
              <a:off x="1676400" y="4191000"/>
              <a:ext cx="609600" cy="190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352005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2664" y="1924136"/>
            <a:ext cx="3684588" cy="3684588"/>
          </a:xfrm>
          <a:prstGeom prst="rect">
            <a:avLst/>
          </a:prstGeom>
        </p:spPr>
      </p:pic>
      <p:sp>
        <p:nvSpPr>
          <p:cNvPr id="16386" name="Rectangle 2"/>
          <p:cNvSpPr>
            <a:spLocks noGrp="1" noChangeArrowheads="1"/>
          </p:cNvSpPr>
          <p:nvPr>
            <p:ph type="title"/>
          </p:nvPr>
        </p:nvSpPr>
        <p:spPr>
          <a:xfrm>
            <a:off x="381000" y="228600"/>
            <a:ext cx="8229600" cy="1143000"/>
          </a:xfrm>
        </p:spPr>
        <p:txBody>
          <a:bodyPr/>
          <a:lstStyle/>
          <a:p>
            <a:r>
              <a:rPr lang="en-US" altLang="en-US" b="1" dirty="0"/>
              <a:t>What might effect a participant’s retention in HOPE?</a:t>
            </a:r>
          </a:p>
        </p:txBody>
      </p:sp>
      <p:pic>
        <p:nvPicPr>
          <p:cNvPr id="16388" name="Picture 4" descr="MTN LOGO_F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6231546"/>
            <a:ext cx="941388" cy="55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466"/>
          <p:cNvSpPr txBox="1">
            <a:spLocks noChangeArrowheads="1"/>
          </p:cNvSpPr>
          <p:nvPr/>
        </p:nvSpPr>
        <p:spPr bwMode="auto">
          <a:xfrm>
            <a:off x="-152400" y="1904681"/>
            <a:ext cx="6096000" cy="4616648"/>
          </a:xfrm>
          <a:prstGeom prst="rect">
            <a:avLst/>
          </a:prstGeom>
          <a:noFill/>
          <a:ln>
            <a:noFill/>
          </a:ln>
          <a:effectLst/>
          <a:extLst/>
        </p:spPr>
        <p:txBody>
          <a:bodyPr wrap="square">
            <a:spAutoFit/>
          </a:bodyPr>
          <a:lstStyle>
            <a:lvl1pPr eaLnBrk="0" hangingPunct="0">
              <a:defRPr sz="2400" i="1">
                <a:solidFill>
                  <a:schemeClr val="tx1"/>
                </a:solidFill>
                <a:latin typeface="Times New Roman" pitchFamily="18" charset="0"/>
              </a:defRPr>
            </a:lvl1pPr>
            <a:lvl2pPr marL="1200150" indent="-45720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defRPr/>
            </a:pPr>
            <a:endParaRPr lang="en-US" sz="2800" i="0" dirty="0">
              <a:latin typeface="+mn-lt"/>
            </a:endParaRPr>
          </a:p>
          <a:p>
            <a:pPr lvl="1" eaLnBrk="1" hangingPunct="1">
              <a:buFont typeface="Arial" charset="0"/>
              <a:buChar char="•"/>
              <a:defRPr/>
            </a:pPr>
            <a:r>
              <a:rPr lang="en-US" sz="2800" i="0" dirty="0">
                <a:latin typeface="+mn-lt"/>
              </a:rPr>
              <a:t>Social Harm</a:t>
            </a:r>
          </a:p>
          <a:p>
            <a:pPr lvl="1" eaLnBrk="1" hangingPunct="1">
              <a:buFont typeface="Arial" charset="0"/>
              <a:buChar char="•"/>
              <a:defRPr/>
            </a:pPr>
            <a:r>
              <a:rPr lang="en-US" sz="2800" i="0" dirty="0">
                <a:latin typeface="+mn-lt"/>
              </a:rPr>
              <a:t>Feeling pressure or judgment from HOPE team</a:t>
            </a:r>
          </a:p>
          <a:p>
            <a:pPr lvl="1" eaLnBrk="1" hangingPunct="1">
              <a:buFont typeface="Arial" charset="0"/>
              <a:buChar char="•"/>
              <a:defRPr/>
            </a:pPr>
            <a:r>
              <a:rPr lang="en-US" sz="2800" i="0" dirty="0">
                <a:latin typeface="+mn-lt"/>
              </a:rPr>
              <a:t>Ease/ difficulty of ring use</a:t>
            </a:r>
          </a:p>
          <a:p>
            <a:pPr lvl="1" eaLnBrk="1" hangingPunct="1">
              <a:buFont typeface="Arial" charset="0"/>
              <a:buChar char="•"/>
              <a:defRPr/>
            </a:pPr>
            <a:r>
              <a:rPr lang="en-US" sz="2800" i="0" dirty="0">
                <a:latin typeface="+mn-lt"/>
              </a:rPr>
              <a:t>Ease/difficulty/length of clinic visits and/or study procedures</a:t>
            </a:r>
          </a:p>
          <a:p>
            <a:pPr lvl="1" eaLnBrk="1" hangingPunct="1">
              <a:buFont typeface="Arial" charset="0"/>
              <a:buChar char="•"/>
              <a:defRPr/>
            </a:pPr>
            <a:r>
              <a:rPr lang="en-US" sz="2800" i="0" dirty="0">
                <a:latin typeface="+mn-lt"/>
              </a:rPr>
              <a:t>Anything else?</a:t>
            </a:r>
          </a:p>
          <a:p>
            <a:pPr marL="742950" lvl="1" indent="0" eaLnBrk="1" hangingPunct="1">
              <a:defRPr/>
            </a:pPr>
            <a:endParaRPr lang="en-US" sz="2800" i="0" dirty="0">
              <a:latin typeface="+mn-lt"/>
            </a:endParaRPr>
          </a:p>
          <a:p>
            <a:pPr algn="ctr" eaLnBrk="1" hangingPunct="1">
              <a:spcBef>
                <a:spcPct val="50000"/>
              </a:spcBef>
              <a:defRPr/>
            </a:pPr>
            <a:endParaRPr lang="en-US" sz="2800" dirty="0">
              <a:latin typeface="+mn-lt"/>
            </a:endParaRPr>
          </a:p>
        </p:txBody>
      </p:sp>
    </p:spTree>
    <p:custDataLst>
      <p:tags r:id="rId1"/>
    </p:custDataLst>
    <p:extLst>
      <p:ext uri="{BB962C8B-B14F-4D97-AF65-F5344CB8AC3E}">
        <p14:creationId xmlns:p14="http://schemas.microsoft.com/office/powerpoint/2010/main" val="225504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28600"/>
            <a:ext cx="8229600" cy="1143000"/>
          </a:xfrm>
        </p:spPr>
        <p:txBody>
          <a:bodyPr/>
          <a:lstStyle/>
          <a:p>
            <a:r>
              <a:rPr lang="en-US" altLang="en-US" b="1" dirty="0"/>
              <a:t>During ASPIRE, what worked to keep participants motivated?</a:t>
            </a:r>
          </a:p>
        </p:txBody>
      </p:sp>
      <p:pic>
        <p:nvPicPr>
          <p:cNvPr id="16388"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6231546"/>
            <a:ext cx="941388" cy="55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2038384"/>
            <a:ext cx="6248400" cy="4165600"/>
          </a:xfrm>
          <a:prstGeom prst="rect">
            <a:avLst/>
          </a:prstGeom>
        </p:spPr>
      </p:pic>
    </p:spTree>
    <p:custDataLst>
      <p:tags r:id="rId1"/>
    </p:custDataLst>
    <p:extLst>
      <p:ext uri="{BB962C8B-B14F-4D97-AF65-F5344CB8AC3E}">
        <p14:creationId xmlns:p14="http://schemas.microsoft.com/office/powerpoint/2010/main" val="3237241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28600"/>
            <a:ext cx="8229600" cy="1143000"/>
          </a:xfrm>
        </p:spPr>
        <p:txBody>
          <a:bodyPr/>
          <a:lstStyle/>
          <a:p>
            <a:r>
              <a:rPr lang="en-US" altLang="en-US" b="1" dirty="0"/>
              <a:t>During ASPIRE, what worked to keep participants motivated?</a:t>
            </a:r>
          </a:p>
        </p:txBody>
      </p:sp>
      <p:pic>
        <p:nvPicPr>
          <p:cNvPr id="16388"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6231546"/>
            <a:ext cx="941388" cy="55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466"/>
          <p:cNvSpPr txBox="1">
            <a:spLocks noChangeArrowheads="1"/>
          </p:cNvSpPr>
          <p:nvPr/>
        </p:nvSpPr>
        <p:spPr bwMode="auto">
          <a:xfrm>
            <a:off x="-381000" y="1828800"/>
            <a:ext cx="6096000" cy="4616648"/>
          </a:xfrm>
          <a:prstGeom prst="rect">
            <a:avLst/>
          </a:prstGeom>
          <a:noFill/>
          <a:ln>
            <a:noFill/>
          </a:ln>
          <a:effectLst/>
          <a:extLst/>
        </p:spPr>
        <p:txBody>
          <a:bodyPr wrap="square">
            <a:spAutoFit/>
          </a:bodyPr>
          <a:lstStyle>
            <a:lvl1pPr eaLnBrk="0" hangingPunct="0">
              <a:defRPr sz="2400" i="1">
                <a:solidFill>
                  <a:schemeClr val="tx1"/>
                </a:solidFill>
                <a:latin typeface="Times New Roman" pitchFamily="18" charset="0"/>
              </a:defRPr>
            </a:lvl1pPr>
            <a:lvl2pPr marL="1200150" indent="-45720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defRPr/>
            </a:pPr>
            <a:endParaRPr lang="en-US" sz="2800" i="0" dirty="0">
              <a:latin typeface="+mn-lt"/>
            </a:endParaRPr>
          </a:p>
          <a:p>
            <a:pPr lvl="1" eaLnBrk="1" hangingPunct="1">
              <a:buFont typeface="Arial" charset="0"/>
              <a:buChar char="•"/>
              <a:defRPr/>
            </a:pPr>
            <a:r>
              <a:rPr lang="en-US" sz="2800" i="0" dirty="0">
                <a:latin typeface="+mn-lt"/>
              </a:rPr>
              <a:t>Community Events &amp; working with the community</a:t>
            </a:r>
          </a:p>
          <a:p>
            <a:pPr lvl="1" eaLnBrk="1" hangingPunct="1">
              <a:buFont typeface="Arial" charset="0"/>
              <a:buChar char="•"/>
              <a:defRPr/>
            </a:pPr>
            <a:r>
              <a:rPr lang="en-US" sz="2800" i="0" dirty="0">
                <a:latin typeface="+mn-lt"/>
              </a:rPr>
              <a:t>Phone calls &amp; SMS reminders</a:t>
            </a:r>
          </a:p>
          <a:p>
            <a:pPr lvl="1" eaLnBrk="1" hangingPunct="1">
              <a:buFont typeface="Arial" charset="0"/>
              <a:buChar char="•"/>
              <a:defRPr/>
            </a:pPr>
            <a:r>
              <a:rPr lang="en-US" sz="2800" i="0" dirty="0">
                <a:latin typeface="+mn-lt"/>
              </a:rPr>
              <a:t>Comfortable clinic visits</a:t>
            </a:r>
          </a:p>
          <a:p>
            <a:pPr lvl="1" eaLnBrk="1" hangingPunct="1">
              <a:buFont typeface="Arial" charset="0"/>
              <a:buChar char="•"/>
              <a:defRPr/>
            </a:pPr>
            <a:r>
              <a:rPr lang="en-US" sz="2800" i="0" dirty="0">
                <a:latin typeface="+mn-lt"/>
              </a:rPr>
              <a:t>Good rapport between participants and staff</a:t>
            </a:r>
          </a:p>
          <a:p>
            <a:pPr lvl="1" eaLnBrk="1" hangingPunct="1">
              <a:buFont typeface="Arial" charset="0"/>
              <a:buChar char="•"/>
              <a:defRPr/>
            </a:pPr>
            <a:r>
              <a:rPr lang="en-US" sz="2800" i="0" dirty="0">
                <a:latin typeface="+mn-lt"/>
              </a:rPr>
              <a:t>What else?</a:t>
            </a:r>
          </a:p>
          <a:p>
            <a:pPr marL="742950" lvl="1" indent="0" eaLnBrk="1" hangingPunct="1">
              <a:defRPr/>
            </a:pPr>
            <a:endParaRPr lang="en-US" sz="2800" i="0" dirty="0">
              <a:latin typeface="+mn-lt"/>
            </a:endParaRPr>
          </a:p>
          <a:p>
            <a:pPr algn="ctr" eaLnBrk="1" hangingPunct="1">
              <a:spcBef>
                <a:spcPct val="50000"/>
              </a:spcBef>
              <a:defRPr/>
            </a:pPr>
            <a:endParaRPr lang="en-US" sz="2800" dirty="0">
              <a:latin typeface="+mn-lt"/>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8647" y="1752600"/>
            <a:ext cx="2998153" cy="4343400"/>
          </a:xfrm>
          <a:prstGeom prst="rect">
            <a:avLst/>
          </a:prstGeom>
        </p:spPr>
      </p:pic>
    </p:spTree>
    <p:custDataLst>
      <p:tags r:id="rId1"/>
    </p:custDataLst>
    <p:extLst>
      <p:ext uri="{BB962C8B-B14F-4D97-AF65-F5344CB8AC3E}">
        <p14:creationId xmlns:p14="http://schemas.microsoft.com/office/powerpoint/2010/main" val="301759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28600"/>
            <a:ext cx="8229600" cy="1143000"/>
          </a:xfrm>
        </p:spPr>
        <p:txBody>
          <a:bodyPr/>
          <a:lstStyle/>
          <a:p>
            <a:r>
              <a:rPr lang="en-US" altLang="en-US" b="1" dirty="0"/>
              <a:t>During HOPE, what might we try to encourage retention?</a:t>
            </a:r>
          </a:p>
        </p:txBody>
      </p:sp>
      <p:pic>
        <p:nvPicPr>
          <p:cNvPr id="16388" name="Picture 4" descr="MTN 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6231546"/>
            <a:ext cx="941388" cy="55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1908545"/>
            <a:ext cx="3265251" cy="4881192"/>
          </a:xfrm>
          <a:prstGeom prst="rect">
            <a:avLst/>
          </a:prstGeom>
        </p:spPr>
      </p:pic>
    </p:spTree>
    <p:custDataLst>
      <p:tags r:id="rId1"/>
    </p:custDataLst>
    <p:extLst>
      <p:ext uri="{BB962C8B-B14F-4D97-AF65-F5344CB8AC3E}">
        <p14:creationId xmlns:p14="http://schemas.microsoft.com/office/powerpoint/2010/main" val="223783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61d8a3e7-4184-4e7d-9c93-462baf318fb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4_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2BCD7002D0A448BEE7732B5A98971A" ma:contentTypeVersion="3" ma:contentTypeDescription="Create a new document." ma:contentTypeScope="" ma:versionID="e02ee09830479890d3826c688a0a3fef">
  <xsd:schema xmlns:xsd="http://www.w3.org/2001/XMLSchema" xmlns:xs="http://www.w3.org/2001/XMLSchema" xmlns:p="http://schemas.microsoft.com/office/2006/metadata/properties" xmlns:ns2="EE46082F-C198-4CB5-9620-9A849056120C" xmlns:ns3="ee46082f-c198-4cb5-9620-9a849056120c" xmlns:ns4="0cdb9d7b-3bdb-4b1c-be50-7737cb6ee7a2" targetNamespace="http://schemas.microsoft.com/office/2006/metadata/properties" ma:root="true" ma:fieldsID="c0bda97d02a2442ba92bddb079402372" ns2:_="" ns3:_="" ns4:_="">
    <xsd:import namespace="EE46082F-C198-4CB5-9620-9A849056120C"/>
    <xsd:import namespace="ee46082f-c198-4cb5-9620-9a849056120c"/>
    <xsd:import namespace="0cdb9d7b-3bdb-4b1c-be50-7737cb6ee7a2"/>
    <xsd:element name="properties">
      <xsd:complexType>
        <xsd:sequence>
          <xsd:element name="documentManagement">
            <xsd:complexType>
              <xsd:all>
                <xsd:element ref="ns2:TrainingType" minOccurs="0"/>
                <xsd:element ref="ns2:DocType" minOccurs="0"/>
                <xsd:element ref="ns2:Day" minOccurs="0"/>
                <xsd:element ref="ns3:Statu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46082F-C198-4CB5-9620-9A849056120C" elementFormDefault="qualified">
    <xsd:import namespace="http://schemas.microsoft.com/office/2006/documentManagement/types"/>
    <xsd:import namespace="http://schemas.microsoft.com/office/infopath/2007/PartnerControls"/>
    <xsd:element name="TrainingType" ma:index="8" nillable="true" ma:displayName="TrainingType" ma:format="Dropdown" ma:internalName="TrainingType">
      <xsd:simpleType>
        <xsd:restriction base="dms:Choice">
          <xsd:enumeration value="Study Specific"/>
          <xsd:enumeration value="Refresher"/>
          <xsd:enumeration value="Other"/>
        </xsd:restriction>
      </xsd:simpleType>
    </xsd:element>
    <xsd:element name="DocType" ma:index="9" nillable="true" ma:displayName="DocType" ma:format="Dropdown" ma:internalName="DocType">
      <xsd:simpleType>
        <xsd:restriction base="dms:Choice">
          <xsd:enumeration value="Agenda"/>
          <xsd:enumeration value="Evaluations"/>
          <xsd:enumeration value="Presentations"/>
          <xsd:enumeration value="Logistics"/>
          <xsd:enumeration value="Handouts/Scenario"/>
          <xsd:enumeration value="Report"/>
          <xsd:enumeration value="Other"/>
        </xsd:restriction>
      </xsd:simpleType>
    </xsd:element>
    <xsd:element name="Day" ma:index="10" nillable="true" ma:displayName="Day" ma:internalName="Da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46082f-c198-4cb5-9620-9a849056120c" elementFormDefault="qualified">
    <xsd:import namespace="http://schemas.microsoft.com/office/2006/documentManagement/types"/>
    <xsd:import namespace="http://schemas.microsoft.com/office/infopath/2007/PartnerControls"/>
    <xsd:element name="Status" ma:index="11" nillable="true" ma:displayName="Status" ma:format="Dropdown" ma:internalName="Status">
      <xsd:simpleType>
        <xsd:restriction base="dms:Choice">
          <xsd:enumeration value="Draft"/>
          <xsd:enumeration value="Archive"/>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ee46082f-c198-4cb5-9620-9a849056120c">Draft</Status>
    <Day xmlns="EE46082F-C198-4CB5-9620-9A849056120C" xsi:nil="true"/>
    <TrainingType xmlns="EE46082F-C198-4CB5-9620-9A849056120C">Study Specific</TrainingType>
    <DocType xmlns="EE46082F-C198-4CB5-9620-9A849056120C" xsi:nil="true"/>
  </documentManagement>
</p:properties>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0AAAAAC2-82DE-48A9-85A5-0A54F5BE63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46082F-C198-4CB5-9620-9A849056120C"/>
    <ds:schemaRef ds:uri="ee46082f-c198-4cb5-9620-9a849056120c"/>
    <ds:schemaRef ds:uri="0cdb9d7b-3bdb-4b1c-be50-7737cb6ee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62E5B3-20FD-40B9-8597-E29C69E7954D}">
  <ds:schemaRefs>
    <ds:schemaRef ds:uri="http://schemas.microsoft.com/sharepoint/v3/contenttype/forms"/>
  </ds:schemaRefs>
</ds:datastoreItem>
</file>

<file path=customXml/itemProps3.xml><?xml version="1.0" encoding="utf-8"?>
<ds:datastoreItem xmlns:ds="http://schemas.openxmlformats.org/officeDocument/2006/customXml" ds:itemID="{ACC3FB5C-E001-4EAF-823E-B63FD53EC5EE}">
  <ds:schemaRefs>
    <ds:schemaRef ds:uri="http://www.w3.org/XML/1998/namespace"/>
    <ds:schemaRef ds:uri="http://purl.org/dc/dcmitype/"/>
    <ds:schemaRef ds:uri="http://schemas.openxmlformats.org/package/2006/metadata/core-properties"/>
    <ds:schemaRef ds:uri="EE46082F-C198-4CB5-9620-9A849056120C"/>
    <ds:schemaRef ds:uri="http://schemas.microsoft.com/office/2006/metadata/properties"/>
    <ds:schemaRef ds:uri="http://purl.org/dc/terms/"/>
    <ds:schemaRef ds:uri="ee46082f-c198-4cb5-9620-9a849056120c"/>
    <ds:schemaRef ds:uri="http://schemas.microsoft.com/office/2006/documentManagement/types"/>
    <ds:schemaRef ds:uri="http://purl.org/dc/elements/1.1/"/>
    <ds:schemaRef ds:uri="http://schemas.microsoft.com/office/infopath/2007/PartnerControls"/>
    <ds:schemaRef ds:uri="0cdb9d7b-3bdb-4b1c-be50-7737cb6ee7a2"/>
  </ds:schemaRefs>
</ds:datastoreItem>
</file>

<file path=customXml/itemProps4.xml><?xml version="1.0" encoding="utf-8"?>
<ds:datastoreItem xmlns:ds="http://schemas.openxmlformats.org/officeDocument/2006/customXml" ds:itemID="{FCB4E84A-E92E-46CE-A4EE-9751CB88818F}">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5042</TotalTime>
  <Words>1219</Words>
  <Application>Microsoft Office PowerPoint</Application>
  <PresentationFormat>On-screen Show (4:3)</PresentationFormat>
  <Paragraphs>122</Paragraphs>
  <Slides>23</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ＭＳ Ｐゴシック</vt:lpstr>
      <vt:lpstr>SimSun</vt:lpstr>
      <vt:lpstr>Arial</vt:lpstr>
      <vt:lpstr>Calibri</vt:lpstr>
      <vt:lpstr>Candara</vt:lpstr>
      <vt:lpstr>Times New Roman</vt:lpstr>
      <vt:lpstr>Wingdings</vt:lpstr>
      <vt:lpstr>4_Quadrant</vt:lpstr>
      <vt:lpstr>2_Office Theme</vt:lpstr>
      <vt:lpstr>MTN-025/HOPE </vt:lpstr>
      <vt:lpstr>HOPE Accrual Targets</vt:lpstr>
      <vt:lpstr>What do we mean by retention in HOPE?</vt:lpstr>
      <vt:lpstr>What do we mean by retention in HOPE?</vt:lpstr>
      <vt:lpstr>What might effect a participant’s retention in HOPE?</vt:lpstr>
      <vt:lpstr>What might effect a participant’s retention in HOPE?</vt:lpstr>
      <vt:lpstr>During ASPIRE, what worked to keep participants motivated?</vt:lpstr>
      <vt:lpstr>During ASPIRE, what worked to keep participants motivated?</vt:lpstr>
      <vt:lpstr>During HOPE, what might we try to encourage retention?</vt:lpstr>
      <vt:lpstr>During HOPE, what else might we try to encourage retention?</vt:lpstr>
      <vt:lpstr>Participant Transfers</vt:lpstr>
      <vt:lpstr>Participant Transfer Checklist</vt:lpstr>
      <vt:lpstr>Termination &amp; Withdrawal</vt:lpstr>
      <vt:lpstr>Termination &amp; Withdrawal</vt:lpstr>
      <vt:lpstr>Resumptions after Withdrawal</vt:lpstr>
      <vt:lpstr>Retention Pop Quiz</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HOPE/MTN-025</dc:title>
  <dc:creator>rullcm</dc:creator>
  <cp:lastModifiedBy>Morgan Garcia</cp:lastModifiedBy>
  <cp:revision>424</cp:revision>
  <cp:lastPrinted>2015-10-02T15:10:59Z</cp:lastPrinted>
  <dcterms:created xsi:type="dcterms:W3CDTF">2014-10-07T13:06:20Z</dcterms:created>
  <dcterms:modified xsi:type="dcterms:W3CDTF">2016-08-08T18:54:06Z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0x010100A42BCD7002D0A448BEE7732B5A98971A</vt:lpwstr>
  </property>
  <property fmtid="{D5CDD505-2E9C-101B-9397-08002B2CF9AE}" pid="4" name="_AdHocReviewCycleID">
    <vt:i4>290892772</vt:i4>
  </property>
  <property fmtid="{D5CDD505-2E9C-101B-9397-08002B2CF9AE}" pid="5" name="_EmailSubject">
    <vt:lpwstr>HOPE Overview Slides</vt:lpwstr>
  </property>
  <property fmtid="{D5CDD505-2E9C-101B-9397-08002B2CF9AE}" pid="6" name="_AuthorEmail">
    <vt:lpwstr>AMayo@fhi360.org</vt:lpwstr>
  </property>
  <property fmtid="{D5CDD505-2E9C-101B-9397-08002B2CF9AE}" pid="7" name="_AuthorEmailDisplayName">
    <vt:lpwstr>Ashley Mayo</vt:lpwstr>
  </property>
</Properties>
</file>